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46"/>
  </p:notesMasterIdLst>
  <p:handoutMasterIdLst>
    <p:handoutMasterId r:id="rId47"/>
  </p:handoutMasterIdLst>
  <p:sldIdLst>
    <p:sldId id="1197" r:id="rId2"/>
    <p:sldId id="1337" r:id="rId3"/>
    <p:sldId id="1269" r:id="rId4"/>
    <p:sldId id="1336" r:id="rId5"/>
    <p:sldId id="1272" r:id="rId6"/>
    <p:sldId id="1326" r:id="rId7"/>
    <p:sldId id="1340" r:id="rId8"/>
    <p:sldId id="1338" r:id="rId9"/>
    <p:sldId id="1339" r:id="rId10"/>
    <p:sldId id="1342" r:id="rId11"/>
    <p:sldId id="1343" r:id="rId12"/>
    <p:sldId id="1344" r:id="rId13"/>
    <p:sldId id="1341" r:id="rId14"/>
    <p:sldId id="1346" r:id="rId15"/>
    <p:sldId id="1349" r:id="rId16"/>
    <p:sldId id="1307" r:id="rId17"/>
    <p:sldId id="1347" r:id="rId18"/>
    <p:sldId id="1286" r:id="rId19"/>
    <p:sldId id="1288" r:id="rId20"/>
    <p:sldId id="1348" r:id="rId21"/>
    <p:sldId id="1351" r:id="rId22"/>
    <p:sldId id="1350" r:id="rId23"/>
    <p:sldId id="1352" r:id="rId24"/>
    <p:sldId id="1294" r:id="rId25"/>
    <p:sldId id="1295" r:id="rId26"/>
    <p:sldId id="1297" r:id="rId27"/>
    <p:sldId id="1304" r:id="rId28"/>
    <p:sldId id="1353" r:id="rId29"/>
    <p:sldId id="1282" r:id="rId30"/>
    <p:sldId id="1284" r:id="rId31"/>
    <p:sldId id="1289" r:id="rId32"/>
    <p:sldId id="1305" r:id="rId33"/>
    <p:sldId id="1290" r:id="rId34"/>
    <p:sldId id="1327" r:id="rId35"/>
    <p:sldId id="1330" r:id="rId36"/>
    <p:sldId id="1328" r:id="rId37"/>
    <p:sldId id="1329" r:id="rId38"/>
    <p:sldId id="1292" r:id="rId39"/>
    <p:sldId id="1331" r:id="rId40"/>
    <p:sldId id="1332" r:id="rId41"/>
    <p:sldId id="1333" r:id="rId42"/>
    <p:sldId id="1334" r:id="rId43"/>
    <p:sldId id="1335" r:id="rId44"/>
    <p:sldId id="1196" r:id="rId45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91" d="100"/>
          <a:sy n="91" d="100"/>
        </p:scale>
        <p:origin x="21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03.04.2025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03.04.2025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pip3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esphome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434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AT" dirty="0"/>
              <a:t>Eine Automatisierung in Home Assistant soll bewirken, dass die Led light.s3_zone_guard_rgb_lights grün leuchtet, wenn durch einen LD2420 eine Bewegung erkannt wird (binary_sensor.s3_zone_guard_s3_zone_guard_presence == Belegung). Befindet sich die Person in einer Entfernung von 100cm bis 200cm (sensor.s3_zone_guard_s3_zone_guard_moving_distance) soll die LED rot leuchten.</a:t>
            </a:r>
          </a:p>
          <a:p>
            <a:pPr>
              <a:buNone/>
            </a:pPr>
            <a:r>
              <a:rPr lang="de-AT" b="1" dirty="0"/>
              <a:t>ChatGPT:</a:t>
            </a:r>
          </a:p>
          <a:p>
            <a:pPr>
              <a:buNone/>
            </a:pPr>
            <a:r>
              <a:rPr lang="de-AT" dirty="0"/>
              <a:t>Um diese Automatisierung in </a:t>
            </a:r>
            <a:r>
              <a:rPr lang="de-AT" b="1" dirty="0"/>
              <a:t>Home Assistant</a:t>
            </a:r>
            <a:r>
              <a:rPr lang="de-AT" dirty="0"/>
              <a:t> umzusetzen, kannst du eine </a:t>
            </a:r>
            <a:r>
              <a:rPr lang="de-AT" b="1" dirty="0"/>
              <a:t>Automation</a:t>
            </a:r>
            <a:r>
              <a:rPr lang="de-AT" dirty="0"/>
              <a:t> mit Bedingungen und Aktionen erstellen, die sich auf die Zustände des </a:t>
            </a:r>
            <a:r>
              <a:rPr lang="de-AT" b="1" dirty="0"/>
              <a:t>LD2420-Sensors</a:t>
            </a:r>
            <a:r>
              <a:rPr lang="de-AT" dirty="0"/>
              <a:t> und die RGB-LED beziehen.</a:t>
            </a:r>
          </a:p>
          <a:p>
            <a:pPr>
              <a:buNone/>
            </a:pPr>
            <a:r>
              <a:rPr lang="de-AT" b="1" dirty="0"/>
              <a:t>⚙️ Schritte zur Einrichtung</a:t>
            </a:r>
          </a:p>
          <a:p>
            <a:pPr>
              <a:buNone/>
            </a:pPr>
            <a:r>
              <a:rPr lang="de-AT" b="1" dirty="0"/>
              <a:t>1. YAML-Automatisierung</a:t>
            </a:r>
          </a:p>
          <a:p>
            <a:pPr>
              <a:buNone/>
            </a:pPr>
            <a:r>
              <a:rPr lang="de-AT" dirty="0"/>
              <a:t>Hier ein Beispiel, wie du die Automatisierung in YAML einrichten kannst:</a:t>
            </a:r>
          </a:p>
          <a:p>
            <a:pPr>
              <a:buNone/>
            </a:pPr>
            <a:r>
              <a:rPr lang="de-AT" dirty="0" err="1"/>
              <a:t>yaml</a:t>
            </a:r>
            <a:endParaRPr lang="de-AT" dirty="0"/>
          </a:p>
          <a:p>
            <a:pPr>
              <a:buNone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None/>
            </a:pPr>
            <a:r>
              <a:rPr lang="de-AT" dirty="0"/>
              <a:t>alias: "LD2420 Bewegungserkennung mit LED" </a:t>
            </a:r>
            <a:r>
              <a:rPr lang="de-AT" dirty="0" err="1"/>
              <a:t>description</a:t>
            </a:r>
            <a:r>
              <a:rPr lang="de-AT" dirty="0"/>
              <a:t>: "Steuert die RGB-LED basierend auf Bewegung und Entfernung." </a:t>
            </a:r>
            <a:r>
              <a:rPr lang="de-AT" dirty="0" err="1"/>
              <a:t>trigger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binary_sensor.s3_zone_guard_s3_zone_guard_presence </a:t>
            </a:r>
            <a:r>
              <a:rPr lang="de-AT" dirty="0" err="1"/>
              <a:t>to</a:t>
            </a:r>
            <a:r>
              <a:rPr lang="de-AT" dirty="0"/>
              <a:t>: "on"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numeric_state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sensor.s3_zone_guard_s3_zone_guard_moving_distance </a:t>
            </a:r>
            <a:r>
              <a:rPr lang="de-AT" dirty="0" err="1"/>
              <a:t>above</a:t>
            </a:r>
            <a:r>
              <a:rPr lang="de-AT" dirty="0"/>
              <a:t>: 100 </a:t>
            </a:r>
            <a:r>
              <a:rPr lang="de-AT" dirty="0" err="1"/>
              <a:t>below</a:t>
            </a:r>
            <a:r>
              <a:rPr lang="de-AT" dirty="0"/>
              <a:t>: 200 </a:t>
            </a:r>
            <a:r>
              <a:rPr lang="de-AT" dirty="0" err="1"/>
              <a:t>condition</a:t>
            </a:r>
            <a:r>
              <a:rPr lang="de-AT" dirty="0"/>
              <a:t>: [] </a:t>
            </a:r>
            <a:r>
              <a:rPr lang="de-AT" dirty="0" err="1"/>
              <a:t>action</a:t>
            </a:r>
            <a:r>
              <a:rPr lang="de-AT" dirty="0"/>
              <a:t>: - </a:t>
            </a:r>
            <a:r>
              <a:rPr lang="de-AT" dirty="0" err="1"/>
              <a:t>choose</a:t>
            </a:r>
            <a:r>
              <a:rPr lang="de-AT" dirty="0"/>
              <a:t>: # Bedingung für Entfernung zwischen 100cm und 200cm =&gt; LED Rot - </a:t>
            </a:r>
            <a:r>
              <a:rPr lang="de-AT" dirty="0" err="1"/>
              <a:t>conditions</a:t>
            </a:r>
            <a:r>
              <a:rPr lang="de-AT" dirty="0"/>
              <a:t>: - </a:t>
            </a:r>
            <a:r>
              <a:rPr lang="de-AT" dirty="0" err="1"/>
              <a:t>condition</a:t>
            </a:r>
            <a:r>
              <a:rPr lang="de-AT" dirty="0"/>
              <a:t>: </a:t>
            </a:r>
            <a:r>
              <a:rPr lang="de-AT" dirty="0" err="1"/>
              <a:t>numeric_state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sensor.s3_zone_guard_s3_zone_guard_moving_distance </a:t>
            </a:r>
            <a:r>
              <a:rPr lang="de-AT" dirty="0" err="1"/>
              <a:t>above</a:t>
            </a:r>
            <a:r>
              <a:rPr lang="de-AT" dirty="0"/>
              <a:t>: 100 </a:t>
            </a:r>
            <a:r>
              <a:rPr lang="de-AT" dirty="0" err="1"/>
              <a:t>below</a:t>
            </a:r>
            <a:r>
              <a:rPr lang="de-AT" dirty="0"/>
              <a:t>: 200 </a:t>
            </a:r>
            <a:r>
              <a:rPr lang="de-AT" dirty="0" err="1"/>
              <a:t>sequence</a:t>
            </a:r>
            <a:r>
              <a:rPr lang="de-AT" dirty="0"/>
              <a:t>: - service: </a:t>
            </a:r>
            <a:r>
              <a:rPr lang="de-AT" dirty="0" err="1"/>
              <a:t>light.turn_on</a:t>
            </a:r>
            <a:r>
              <a:rPr lang="de-AT" dirty="0"/>
              <a:t> </a:t>
            </a:r>
            <a:r>
              <a:rPr lang="de-AT" dirty="0" err="1"/>
              <a:t>target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light.s3_zone_guard_rgb_lights </a:t>
            </a:r>
            <a:r>
              <a:rPr lang="de-AT" dirty="0" err="1"/>
              <a:t>data</a:t>
            </a:r>
            <a:r>
              <a:rPr lang="de-AT" dirty="0"/>
              <a:t>: </a:t>
            </a:r>
            <a:r>
              <a:rPr lang="de-AT" dirty="0" err="1"/>
              <a:t>rgb_color</a:t>
            </a:r>
            <a:r>
              <a:rPr lang="de-AT" dirty="0"/>
              <a:t>: [255, 0, 0] # Rot </a:t>
            </a:r>
            <a:r>
              <a:rPr lang="de-AT" dirty="0" err="1"/>
              <a:t>brightness</a:t>
            </a:r>
            <a:r>
              <a:rPr lang="de-AT" dirty="0"/>
              <a:t>: 255 # Bedingung für allgemeine Bewegungserkennung =&gt; LED Grün - </a:t>
            </a:r>
            <a:r>
              <a:rPr lang="de-AT" dirty="0" err="1"/>
              <a:t>conditions</a:t>
            </a:r>
            <a:r>
              <a:rPr lang="de-AT" dirty="0"/>
              <a:t>: - </a:t>
            </a:r>
            <a:r>
              <a:rPr lang="de-AT" dirty="0" err="1"/>
              <a:t>condition</a:t>
            </a:r>
            <a:r>
              <a:rPr lang="de-AT" dirty="0"/>
              <a:t>: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binary_sensor.s3_zone_guard_s3_zone_guard_presence </a:t>
            </a:r>
            <a:r>
              <a:rPr lang="de-AT" dirty="0" err="1"/>
              <a:t>state</a:t>
            </a:r>
            <a:r>
              <a:rPr lang="de-AT" dirty="0"/>
              <a:t>: "on" </a:t>
            </a:r>
            <a:r>
              <a:rPr lang="de-AT" dirty="0" err="1"/>
              <a:t>sequence</a:t>
            </a:r>
            <a:r>
              <a:rPr lang="de-AT" dirty="0"/>
              <a:t>: - service: </a:t>
            </a:r>
            <a:r>
              <a:rPr lang="de-AT" dirty="0" err="1"/>
              <a:t>light.turn_on</a:t>
            </a:r>
            <a:r>
              <a:rPr lang="de-AT" dirty="0"/>
              <a:t> </a:t>
            </a:r>
            <a:r>
              <a:rPr lang="de-AT" dirty="0" err="1"/>
              <a:t>target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light.s3_zone_guard_rgb_lights </a:t>
            </a:r>
            <a:r>
              <a:rPr lang="de-AT" dirty="0" err="1"/>
              <a:t>data</a:t>
            </a:r>
            <a:r>
              <a:rPr lang="de-AT" dirty="0"/>
              <a:t>: </a:t>
            </a:r>
            <a:r>
              <a:rPr lang="de-AT" dirty="0" err="1"/>
              <a:t>rgb_color</a:t>
            </a:r>
            <a:r>
              <a:rPr lang="de-AT" dirty="0"/>
              <a:t>: [0, 255, 0] # Grün </a:t>
            </a:r>
            <a:r>
              <a:rPr lang="de-AT" dirty="0" err="1"/>
              <a:t>brightness</a:t>
            </a:r>
            <a:r>
              <a:rPr lang="de-AT" dirty="0"/>
              <a:t>: 255 # Falls keine Bewegung erkannt wird, LED ausschalten - service: </a:t>
            </a:r>
            <a:r>
              <a:rPr lang="de-AT" dirty="0" err="1"/>
              <a:t>light.turn_off</a:t>
            </a:r>
            <a:r>
              <a:rPr lang="de-AT" dirty="0"/>
              <a:t> </a:t>
            </a:r>
            <a:r>
              <a:rPr lang="de-AT" dirty="0" err="1"/>
              <a:t>target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light.s3_zone_guard_rgb_lights </a:t>
            </a:r>
            <a:r>
              <a:rPr lang="de-AT" dirty="0" err="1"/>
              <a:t>mode</a:t>
            </a:r>
            <a:r>
              <a:rPr lang="de-AT" dirty="0"/>
              <a:t>: </a:t>
            </a:r>
            <a:r>
              <a:rPr lang="de-AT" dirty="0" err="1"/>
              <a:t>restart</a:t>
            </a:r>
            <a:r>
              <a:rPr lang="de-AT" dirty="0"/>
              <a:t> </a:t>
            </a:r>
          </a:p>
          <a:p>
            <a:pPr>
              <a:buNone/>
            </a:pPr>
            <a:r>
              <a:rPr lang="de-AT" b="1" dirty="0"/>
              <a:t>🔍 Erklärung des Codes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trigger</a:t>
            </a:r>
            <a:r>
              <a:rPr lang="de-A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Die Automatisierung wird ausgelöst, wenn entweder: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AT" dirty="0"/>
              <a:t>Bewegung erkannt wird (</a:t>
            </a:r>
            <a:r>
              <a:rPr lang="de-AT" dirty="0" err="1"/>
              <a:t>binary_sensor</a:t>
            </a:r>
            <a:r>
              <a:rPr lang="de-AT" dirty="0"/>
              <a:t> auf </a:t>
            </a:r>
            <a:r>
              <a:rPr lang="de-AT" b="1" dirty="0"/>
              <a:t>"on"</a:t>
            </a:r>
            <a:r>
              <a:rPr lang="de-AT" dirty="0"/>
              <a:t>) oder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AT" dirty="0"/>
              <a:t>Die Entfernung in den Bereich von </a:t>
            </a:r>
            <a:r>
              <a:rPr lang="de-AT" b="1" dirty="0"/>
              <a:t>100 bis 200 cm</a:t>
            </a:r>
            <a:r>
              <a:rPr lang="de-AT" dirty="0"/>
              <a:t> fällt.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choose</a:t>
            </a:r>
            <a:r>
              <a:rPr lang="de-A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Überprüft die Bedingungen und führt die entsprechende Aktion aus: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AT" b="1" dirty="0"/>
              <a:t>Rot</a:t>
            </a:r>
            <a:r>
              <a:rPr lang="de-AT" dirty="0"/>
              <a:t>, wenn sich die Person </a:t>
            </a:r>
            <a:r>
              <a:rPr lang="de-AT" b="1" dirty="0"/>
              <a:t>zwischen 100 und 200 cm</a:t>
            </a:r>
            <a:r>
              <a:rPr lang="de-AT" dirty="0"/>
              <a:t> befindet.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AT" b="1" dirty="0"/>
              <a:t>Grün</a:t>
            </a:r>
            <a:r>
              <a:rPr lang="de-AT" dirty="0"/>
              <a:t>, wenn </a:t>
            </a:r>
            <a:r>
              <a:rPr lang="de-AT" b="1" dirty="0"/>
              <a:t>allgemein Bewegung erkannt</a:t>
            </a:r>
            <a:r>
              <a:rPr lang="de-AT" dirty="0"/>
              <a:t> wird.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action</a:t>
            </a:r>
            <a:r>
              <a:rPr lang="de-A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Die jeweilige </a:t>
            </a:r>
            <a:r>
              <a:rPr lang="de-AT" b="1" dirty="0"/>
              <a:t>RGB-Farbe</a:t>
            </a:r>
            <a:r>
              <a:rPr lang="de-AT" dirty="0"/>
              <a:t> der LED wird gesetzt.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Falls keine Bedingungen zutreffen (z. B. keine Bewegung mehr), wird die LED ausgeschaltet.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mode</a:t>
            </a:r>
            <a:r>
              <a:rPr lang="de-AT" b="1" dirty="0"/>
              <a:t>: </a:t>
            </a:r>
            <a:r>
              <a:rPr lang="de-AT" b="1" dirty="0" err="1"/>
              <a:t>restart</a:t>
            </a:r>
            <a:r>
              <a:rPr lang="de-A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Diese Einstellung sorgt dafür, dass die Automatisierung neu gestartet wird, wenn sie erneut ausgelöst wird.</a:t>
            </a:r>
          </a:p>
          <a:p>
            <a:pPr>
              <a:buNone/>
            </a:pPr>
            <a:r>
              <a:rPr lang="de-AT" b="1" dirty="0"/>
              <a:t>✅ Tipps zur Einrichtung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Automatisierung testen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Stelle sicher, dass der Sensor und die LED in Home Assistant korrekt integriert sind.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Verfügbarkeit prüfen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Überprüfe, ob die Entität </a:t>
            </a:r>
            <a:r>
              <a:rPr lang="de-AT" b="1" dirty="0"/>
              <a:t>sensor.s3_zone_guard_s3_zone_guard_moving_distance</a:t>
            </a:r>
            <a:r>
              <a:rPr lang="de-AT" dirty="0"/>
              <a:t> den richtigen Wert liefert.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Debugging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Wenn die Automatisierung nicht wie erwartet funktioniert, nutze die </a:t>
            </a:r>
            <a:r>
              <a:rPr lang="de-AT" b="1" dirty="0"/>
              <a:t>Protokolle</a:t>
            </a:r>
            <a:r>
              <a:rPr lang="de-AT" dirty="0"/>
              <a:t> in Home Assistant zur Fehlersuche.</a:t>
            </a:r>
          </a:p>
          <a:p>
            <a:pPr>
              <a:buNone/>
            </a:pPr>
            <a:r>
              <a:rPr lang="de-AT" dirty="0"/>
              <a:t>Jetzt kannst du die Automatisierung direkt in Home Assistant testen! 🚀</a:t>
            </a:r>
          </a:p>
          <a:p>
            <a:r>
              <a:rPr lang="de-AT" dirty="0"/>
              <a:t>4o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46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AT" dirty="0"/>
              <a:t>wie kann ich einen </a:t>
            </a:r>
            <a:r>
              <a:rPr lang="de-AT" dirty="0" err="1"/>
              <a:t>mqtt</a:t>
            </a:r>
            <a:r>
              <a:rPr lang="de-AT" dirty="0"/>
              <a:t> </a:t>
            </a:r>
            <a:r>
              <a:rPr lang="de-AT" dirty="0" err="1"/>
              <a:t>sensor</a:t>
            </a:r>
            <a:r>
              <a:rPr lang="de-AT" dirty="0"/>
              <a:t> in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assistent</a:t>
            </a:r>
            <a:r>
              <a:rPr lang="de-AT" dirty="0"/>
              <a:t> definieren, den ich nicht nur lesen sondern auch per publish </a:t>
            </a:r>
            <a:r>
              <a:rPr lang="de-AT" dirty="0" err="1"/>
              <a:t>änern</a:t>
            </a:r>
            <a:r>
              <a:rPr lang="de-AT" dirty="0"/>
              <a:t> kann</a:t>
            </a:r>
          </a:p>
          <a:p>
            <a:pPr>
              <a:buNone/>
            </a:pPr>
            <a:r>
              <a:rPr lang="de-AT" b="1" dirty="0"/>
              <a:t>ChatGPT:</a:t>
            </a:r>
          </a:p>
          <a:p>
            <a:pPr>
              <a:buNone/>
            </a:pPr>
            <a:r>
              <a:rPr lang="de-AT" dirty="0"/>
              <a:t>In Home Assistant kannst du einen </a:t>
            </a:r>
            <a:r>
              <a:rPr lang="de-AT" b="1" dirty="0"/>
              <a:t>MQTT-Sensor</a:t>
            </a:r>
            <a:r>
              <a:rPr lang="de-AT" dirty="0"/>
              <a:t> definieren, den du nicht nur </a:t>
            </a:r>
            <a:r>
              <a:rPr lang="de-AT" b="1" dirty="0"/>
              <a:t>lesen</a:t>
            </a:r>
            <a:r>
              <a:rPr lang="de-AT" dirty="0"/>
              <a:t>, sondern auch </a:t>
            </a:r>
            <a:r>
              <a:rPr lang="de-AT" b="1" dirty="0"/>
              <a:t>per publish ändern</a:t>
            </a:r>
            <a:r>
              <a:rPr lang="de-AT" dirty="0"/>
              <a:t> kannst. Dafür brauchst du eine </a:t>
            </a:r>
            <a:r>
              <a:rPr lang="de-AT" b="1" dirty="0"/>
              <a:t>Kombination aus einem </a:t>
            </a:r>
            <a:r>
              <a:rPr lang="de-AT" b="1" dirty="0" err="1"/>
              <a:t>mqtt</a:t>
            </a:r>
            <a:r>
              <a:rPr lang="de-AT" b="1" dirty="0"/>
              <a:t>-Sensor und einem </a:t>
            </a:r>
            <a:r>
              <a:rPr lang="de-AT" b="1" dirty="0" err="1"/>
              <a:t>mqtt</a:t>
            </a:r>
            <a:r>
              <a:rPr lang="de-AT" b="1" dirty="0"/>
              <a:t>-Button oder </a:t>
            </a:r>
            <a:r>
              <a:rPr lang="de-AT" b="1" dirty="0" err="1"/>
              <a:t>mqtt-Number</a:t>
            </a:r>
            <a:r>
              <a:rPr lang="de-AT" b="1" dirty="0"/>
              <a:t>/Select</a:t>
            </a:r>
            <a:r>
              <a:rPr lang="de-AT" dirty="0"/>
              <a:t>.</a:t>
            </a:r>
          </a:p>
          <a:p>
            <a:pPr>
              <a:buNone/>
            </a:pPr>
            <a:r>
              <a:rPr lang="de-AT" b="1" dirty="0"/>
              <a:t>🔹 Lösung 1: MQTT-Sensor mit Set-Topic (</a:t>
            </a:r>
            <a:r>
              <a:rPr lang="de-AT" b="1" dirty="0" err="1"/>
              <a:t>state_topic</a:t>
            </a:r>
            <a:r>
              <a:rPr lang="de-AT" b="1" dirty="0"/>
              <a:t> &amp; </a:t>
            </a:r>
            <a:r>
              <a:rPr lang="de-AT" b="1" dirty="0" err="1"/>
              <a:t>command_topic</a:t>
            </a:r>
            <a:r>
              <a:rPr lang="de-AT" b="1" dirty="0"/>
              <a:t>)</a:t>
            </a:r>
          </a:p>
          <a:p>
            <a:pPr>
              <a:buNone/>
            </a:pPr>
            <a:r>
              <a:rPr lang="de-AT" dirty="0"/>
              <a:t>Falls dein Gerät Status-Updates sendet und Befehle empfangen kann, nutze </a:t>
            </a:r>
            <a:r>
              <a:rPr lang="de-AT" dirty="0" err="1"/>
              <a:t>state_topic</a:t>
            </a:r>
            <a:r>
              <a:rPr lang="de-AT" dirty="0"/>
              <a:t> für das Lesen und </a:t>
            </a:r>
            <a:r>
              <a:rPr lang="de-AT" dirty="0" err="1"/>
              <a:t>command_topic</a:t>
            </a:r>
            <a:r>
              <a:rPr lang="de-AT" dirty="0"/>
              <a:t> für das Schreiben:</a:t>
            </a:r>
          </a:p>
          <a:p>
            <a:pPr>
              <a:buNone/>
            </a:pPr>
            <a:r>
              <a:rPr lang="de-AT" b="1" dirty="0"/>
              <a:t>📌 Beispiel: MQTT-Sensor mit Steuerungsmöglichkeit</a:t>
            </a:r>
          </a:p>
          <a:p>
            <a:pPr>
              <a:buNone/>
            </a:pPr>
            <a:r>
              <a:rPr lang="de-AT" dirty="0" err="1"/>
              <a:t>yaml</a:t>
            </a:r>
            <a:endParaRPr lang="de-AT" dirty="0"/>
          </a:p>
          <a:p>
            <a:pPr>
              <a:buNone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None/>
            </a:pPr>
            <a:r>
              <a:rPr lang="de-AT" dirty="0" err="1"/>
              <a:t>mqtt</a:t>
            </a:r>
            <a:r>
              <a:rPr lang="de-AT" dirty="0"/>
              <a:t>: </a:t>
            </a:r>
            <a:r>
              <a:rPr lang="de-AT" dirty="0" err="1"/>
              <a:t>sensor</a:t>
            </a:r>
            <a:r>
              <a:rPr lang="de-AT" dirty="0"/>
              <a:t>: - </a:t>
            </a:r>
            <a:r>
              <a:rPr lang="de-AT" dirty="0" err="1"/>
              <a:t>name</a:t>
            </a:r>
            <a:r>
              <a:rPr lang="de-AT" dirty="0"/>
              <a:t>: "Beispiel-Sensor" </a:t>
            </a:r>
            <a:r>
              <a:rPr lang="de-AT" dirty="0" err="1"/>
              <a:t>state_topic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sensor</a:t>
            </a:r>
            <a:r>
              <a:rPr lang="de-AT" dirty="0"/>
              <a:t>/</a:t>
            </a:r>
            <a:r>
              <a:rPr lang="de-AT" dirty="0" err="1"/>
              <a:t>status</a:t>
            </a:r>
            <a:r>
              <a:rPr lang="de-AT" dirty="0"/>
              <a:t>" # Hier empfängt HA den Status </a:t>
            </a:r>
            <a:r>
              <a:rPr lang="de-AT" dirty="0" err="1"/>
              <a:t>command_topic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sensor</a:t>
            </a:r>
            <a:r>
              <a:rPr lang="de-AT" dirty="0"/>
              <a:t>/</a:t>
            </a:r>
            <a:r>
              <a:rPr lang="de-AT" dirty="0" err="1"/>
              <a:t>set</a:t>
            </a:r>
            <a:r>
              <a:rPr lang="de-AT" dirty="0"/>
              <a:t>" # Hier sendet HA neue Werte </a:t>
            </a:r>
            <a:r>
              <a:rPr lang="de-AT" dirty="0" err="1"/>
              <a:t>qos</a:t>
            </a:r>
            <a:r>
              <a:rPr lang="de-AT" dirty="0"/>
              <a:t>: 1 </a:t>
            </a:r>
            <a:r>
              <a:rPr lang="de-AT" dirty="0" err="1"/>
              <a:t>retain</a:t>
            </a:r>
            <a:r>
              <a:rPr lang="de-AT" dirty="0"/>
              <a:t>: </a:t>
            </a:r>
            <a:r>
              <a:rPr lang="de-AT" dirty="0" err="1"/>
              <a:t>true</a:t>
            </a:r>
            <a:r>
              <a:rPr lang="de-AT" dirty="0"/>
              <a:t> </a:t>
            </a:r>
          </a:p>
          <a:p>
            <a:pPr>
              <a:buNone/>
            </a:pPr>
            <a:r>
              <a:rPr lang="de-AT" dirty="0"/>
              <a:t>👉 </a:t>
            </a:r>
            <a:r>
              <a:rPr lang="de-AT" b="1" dirty="0"/>
              <a:t>Erklärung: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state_topic</a:t>
            </a:r>
            <a:r>
              <a:rPr lang="de-AT" dirty="0"/>
              <a:t> → Empfängt Status-Updates von MQTT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command_topic</a:t>
            </a:r>
            <a:r>
              <a:rPr lang="de-AT" dirty="0"/>
              <a:t> → Sendet neue Werte an MQTT (z. B. wenn du in HA den Wert änderst)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b="1" dirty="0" err="1"/>
              <a:t>retain</a:t>
            </a:r>
            <a:r>
              <a:rPr lang="de-AT" b="1" dirty="0"/>
              <a:t>: </a:t>
            </a:r>
            <a:r>
              <a:rPr lang="de-AT" b="1" dirty="0" err="1"/>
              <a:t>true</a:t>
            </a:r>
            <a:r>
              <a:rPr lang="de-AT" dirty="0"/>
              <a:t> → Stellt sicher, dass der Wert nach einem Neustart erhalten bleibt</a:t>
            </a:r>
          </a:p>
          <a:p>
            <a:pPr>
              <a:buNone/>
            </a:pPr>
            <a:r>
              <a:rPr lang="de-AT" b="1" dirty="0"/>
              <a:t>💡 Steuerung per </a:t>
            </a:r>
            <a:r>
              <a:rPr lang="de-AT" b="1" dirty="0" err="1"/>
              <a:t>mqtt.publish</a:t>
            </a:r>
            <a:endParaRPr lang="de-AT" b="1" dirty="0"/>
          </a:p>
          <a:p>
            <a:pPr>
              <a:buNone/>
            </a:pPr>
            <a:r>
              <a:rPr lang="de-AT" dirty="0"/>
              <a:t>Falls du den Wert ändern willst, kannst du </a:t>
            </a:r>
            <a:r>
              <a:rPr lang="de-AT" dirty="0" err="1"/>
              <a:t>mqtt.publish</a:t>
            </a:r>
            <a:r>
              <a:rPr lang="de-AT" dirty="0"/>
              <a:t> nutzen:</a:t>
            </a:r>
          </a:p>
          <a:p>
            <a:pPr>
              <a:buNone/>
            </a:pPr>
            <a:r>
              <a:rPr lang="de-AT" dirty="0" err="1"/>
              <a:t>yaml</a:t>
            </a:r>
            <a:endParaRPr lang="de-AT" dirty="0"/>
          </a:p>
          <a:p>
            <a:pPr>
              <a:buNone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None/>
            </a:pPr>
            <a:r>
              <a:rPr lang="de-AT" dirty="0"/>
              <a:t>service: </a:t>
            </a:r>
            <a:r>
              <a:rPr lang="de-AT" dirty="0" err="1"/>
              <a:t>mqtt.publish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: </a:t>
            </a:r>
            <a:r>
              <a:rPr lang="de-AT" dirty="0" err="1"/>
              <a:t>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sensor</a:t>
            </a:r>
            <a:r>
              <a:rPr lang="de-AT" dirty="0"/>
              <a:t>/</a:t>
            </a:r>
            <a:r>
              <a:rPr lang="de-AT" dirty="0" err="1"/>
              <a:t>set</a:t>
            </a:r>
            <a:r>
              <a:rPr lang="de-AT" dirty="0"/>
              <a:t>" </a:t>
            </a:r>
            <a:r>
              <a:rPr lang="de-AT" dirty="0" err="1"/>
              <a:t>payload</a:t>
            </a:r>
            <a:r>
              <a:rPr lang="de-AT" dirty="0"/>
              <a:t>: "25" # Neuer Wert für den Sensor </a:t>
            </a:r>
          </a:p>
          <a:p>
            <a:pPr>
              <a:buNone/>
            </a:pPr>
            <a:r>
              <a:rPr lang="de-AT" b="1" dirty="0"/>
              <a:t>🔹 Lösung 2: MQTT-</a:t>
            </a:r>
            <a:r>
              <a:rPr lang="de-AT" b="1" dirty="0" err="1"/>
              <a:t>Number</a:t>
            </a:r>
            <a:r>
              <a:rPr lang="de-AT" b="1" dirty="0"/>
              <a:t> (Wenn du eine Zahl steuern möchtest)</a:t>
            </a:r>
          </a:p>
          <a:p>
            <a:pPr>
              <a:buNone/>
            </a:pPr>
            <a:r>
              <a:rPr lang="de-AT" dirty="0"/>
              <a:t>Falls du einen numerischen Wert über MQTT </a:t>
            </a:r>
            <a:r>
              <a:rPr lang="de-AT" b="1" dirty="0"/>
              <a:t>lesbar und steuerbar</a:t>
            </a:r>
            <a:r>
              <a:rPr lang="de-AT" dirty="0"/>
              <a:t> machen willst, nutze </a:t>
            </a:r>
            <a:r>
              <a:rPr lang="de-AT" dirty="0" err="1"/>
              <a:t>mqtt.number</a:t>
            </a:r>
            <a:r>
              <a:rPr lang="de-AT" dirty="0"/>
              <a:t>:</a:t>
            </a:r>
          </a:p>
          <a:p>
            <a:pPr>
              <a:buNone/>
            </a:pPr>
            <a:r>
              <a:rPr lang="de-AT" b="1" dirty="0"/>
              <a:t>📌 Beispiel: MQTT-</a:t>
            </a:r>
            <a:r>
              <a:rPr lang="de-AT" b="1" dirty="0" err="1"/>
              <a:t>Number</a:t>
            </a:r>
            <a:endParaRPr lang="de-AT" b="1" dirty="0"/>
          </a:p>
          <a:p>
            <a:pPr>
              <a:buNone/>
            </a:pPr>
            <a:r>
              <a:rPr lang="de-AT" dirty="0" err="1"/>
              <a:t>yaml</a:t>
            </a:r>
            <a:endParaRPr lang="de-AT" dirty="0"/>
          </a:p>
          <a:p>
            <a:pPr>
              <a:buNone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None/>
            </a:pPr>
            <a:r>
              <a:rPr lang="de-AT" dirty="0" err="1"/>
              <a:t>mqtt</a:t>
            </a:r>
            <a:r>
              <a:rPr lang="de-AT" dirty="0"/>
              <a:t>: </a:t>
            </a:r>
            <a:r>
              <a:rPr lang="de-AT" dirty="0" err="1"/>
              <a:t>number</a:t>
            </a:r>
            <a:r>
              <a:rPr lang="de-AT" dirty="0"/>
              <a:t>: - </a:t>
            </a:r>
            <a:r>
              <a:rPr lang="de-AT" dirty="0" err="1"/>
              <a:t>name</a:t>
            </a:r>
            <a:r>
              <a:rPr lang="de-AT" dirty="0"/>
              <a:t>: "Temperatur-Sollwert" </a:t>
            </a:r>
            <a:r>
              <a:rPr lang="de-AT" dirty="0" err="1"/>
              <a:t>state_topic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thermostat</a:t>
            </a:r>
            <a:r>
              <a:rPr lang="de-AT" dirty="0"/>
              <a:t>/</a:t>
            </a:r>
            <a:r>
              <a:rPr lang="de-AT" dirty="0" err="1"/>
              <a:t>temperature</a:t>
            </a:r>
            <a:r>
              <a:rPr lang="de-AT" dirty="0"/>
              <a:t>" </a:t>
            </a:r>
            <a:r>
              <a:rPr lang="de-AT" dirty="0" err="1"/>
              <a:t>command_topic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thermostat</a:t>
            </a:r>
            <a:r>
              <a:rPr lang="de-AT" dirty="0"/>
              <a:t>/</a:t>
            </a:r>
            <a:r>
              <a:rPr lang="de-AT" dirty="0" err="1"/>
              <a:t>set</a:t>
            </a:r>
            <a:r>
              <a:rPr lang="de-AT" dirty="0"/>
              <a:t>" min: 16 </a:t>
            </a:r>
            <a:r>
              <a:rPr lang="de-AT" dirty="0" err="1"/>
              <a:t>max</a:t>
            </a:r>
            <a:r>
              <a:rPr lang="de-AT" dirty="0"/>
              <a:t>: 30 </a:t>
            </a:r>
            <a:r>
              <a:rPr lang="de-AT" dirty="0" err="1"/>
              <a:t>step</a:t>
            </a:r>
            <a:r>
              <a:rPr lang="de-AT" dirty="0"/>
              <a:t>: 0.5 </a:t>
            </a:r>
            <a:r>
              <a:rPr lang="de-AT" dirty="0" err="1"/>
              <a:t>unit_of_measurement</a:t>
            </a:r>
            <a:r>
              <a:rPr lang="de-AT" dirty="0"/>
              <a:t>: "°C" </a:t>
            </a:r>
          </a:p>
          <a:p>
            <a:pPr>
              <a:buNone/>
            </a:pPr>
            <a:r>
              <a:rPr lang="de-AT" dirty="0"/>
              <a:t>👉 Damit kannst du den Wert </a:t>
            </a:r>
            <a:r>
              <a:rPr lang="de-AT" b="1" dirty="0"/>
              <a:t>direkt in HA ändern</a:t>
            </a:r>
            <a:r>
              <a:rPr lang="de-AT" dirty="0"/>
              <a:t>, z. B. per </a:t>
            </a:r>
            <a:r>
              <a:rPr lang="de-AT" b="1" dirty="0"/>
              <a:t>Slider oder Automatisierung</a:t>
            </a:r>
            <a:r>
              <a:rPr lang="de-AT" dirty="0"/>
              <a:t>.</a:t>
            </a:r>
          </a:p>
          <a:p>
            <a:pPr>
              <a:buNone/>
            </a:pPr>
            <a:r>
              <a:rPr lang="de-AT" b="1" dirty="0"/>
              <a:t>🔹 Lösung 3: MQTT-Select (Wenn du eine Auswahl per MQTT steuern möchtest)</a:t>
            </a:r>
          </a:p>
          <a:p>
            <a:pPr>
              <a:buNone/>
            </a:pPr>
            <a:r>
              <a:rPr lang="de-AT" dirty="0"/>
              <a:t>Falls du eine </a:t>
            </a:r>
            <a:r>
              <a:rPr lang="de-AT" b="1" dirty="0"/>
              <a:t>Liste von Auswahlmöglichkeiten</a:t>
            </a:r>
            <a:r>
              <a:rPr lang="de-AT" dirty="0"/>
              <a:t> steuern willst (z. B. Auto, Manuell, Aus), nutze </a:t>
            </a:r>
            <a:r>
              <a:rPr lang="de-AT" dirty="0" err="1"/>
              <a:t>mqtt.select</a:t>
            </a:r>
            <a:r>
              <a:rPr lang="de-AT" dirty="0"/>
              <a:t>:</a:t>
            </a:r>
          </a:p>
          <a:p>
            <a:pPr>
              <a:buNone/>
            </a:pPr>
            <a:r>
              <a:rPr lang="de-AT" b="1" dirty="0"/>
              <a:t>📌 Beispiel: MQTT-Select für Betriebsmodus</a:t>
            </a:r>
          </a:p>
          <a:p>
            <a:pPr>
              <a:buNone/>
            </a:pPr>
            <a:r>
              <a:rPr lang="de-AT" dirty="0" err="1"/>
              <a:t>yaml</a:t>
            </a:r>
            <a:endParaRPr lang="de-AT" dirty="0"/>
          </a:p>
          <a:p>
            <a:pPr>
              <a:buNone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None/>
            </a:pPr>
            <a:r>
              <a:rPr lang="de-AT" dirty="0" err="1"/>
              <a:t>mqtt</a:t>
            </a:r>
            <a:r>
              <a:rPr lang="de-AT" dirty="0"/>
              <a:t>: </a:t>
            </a:r>
            <a:r>
              <a:rPr lang="de-AT" dirty="0" err="1"/>
              <a:t>select</a:t>
            </a:r>
            <a:r>
              <a:rPr lang="de-AT" dirty="0"/>
              <a:t>: - </a:t>
            </a:r>
            <a:r>
              <a:rPr lang="de-AT" dirty="0" err="1"/>
              <a:t>name</a:t>
            </a:r>
            <a:r>
              <a:rPr lang="de-AT" dirty="0"/>
              <a:t>: "Betriebsmodus" </a:t>
            </a:r>
            <a:r>
              <a:rPr lang="de-AT" dirty="0" err="1"/>
              <a:t>state_topic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mode</a:t>
            </a:r>
            <a:r>
              <a:rPr lang="de-AT" dirty="0"/>
              <a:t>/</a:t>
            </a:r>
            <a:r>
              <a:rPr lang="de-AT" dirty="0" err="1"/>
              <a:t>status</a:t>
            </a:r>
            <a:r>
              <a:rPr lang="de-AT" dirty="0"/>
              <a:t>" </a:t>
            </a:r>
            <a:r>
              <a:rPr lang="de-AT" dirty="0" err="1"/>
              <a:t>command_topic</a:t>
            </a:r>
            <a:r>
              <a:rPr lang="de-AT" dirty="0"/>
              <a:t>: "</a:t>
            </a:r>
            <a:r>
              <a:rPr lang="de-AT" dirty="0" err="1"/>
              <a:t>home</a:t>
            </a:r>
            <a:r>
              <a:rPr lang="de-AT" dirty="0"/>
              <a:t>/</a:t>
            </a:r>
            <a:r>
              <a:rPr lang="de-AT" dirty="0" err="1"/>
              <a:t>mode</a:t>
            </a:r>
            <a:r>
              <a:rPr lang="de-AT" dirty="0"/>
              <a:t>/</a:t>
            </a:r>
            <a:r>
              <a:rPr lang="de-AT" dirty="0" err="1"/>
              <a:t>set</a:t>
            </a:r>
            <a:r>
              <a:rPr lang="de-AT" dirty="0"/>
              <a:t>" </a:t>
            </a:r>
            <a:r>
              <a:rPr lang="de-AT" dirty="0" err="1"/>
              <a:t>options</a:t>
            </a:r>
            <a:r>
              <a:rPr lang="de-AT" dirty="0"/>
              <a:t>: - "Auto" - "Manuell" - "Aus" </a:t>
            </a:r>
          </a:p>
          <a:p>
            <a:pPr>
              <a:buNone/>
            </a:pPr>
            <a:r>
              <a:rPr lang="de-AT" dirty="0"/>
              <a:t>👉 Damit kannst du den Wert </a:t>
            </a:r>
            <a:r>
              <a:rPr lang="de-AT" b="1" dirty="0"/>
              <a:t>aus einer Dropdown-Liste in HA ändern</a:t>
            </a:r>
            <a:r>
              <a:rPr lang="de-AT" dirty="0"/>
              <a:t>.</a:t>
            </a:r>
          </a:p>
          <a:p>
            <a:pPr>
              <a:buNone/>
            </a:pPr>
            <a:r>
              <a:rPr lang="de-AT" b="1" dirty="0"/>
              <a:t>🚀 Fazit: Welche Variante passt für dich?</a:t>
            </a:r>
          </a:p>
          <a:p>
            <a:pPr>
              <a:buNone/>
            </a:pPr>
            <a:r>
              <a:rPr lang="de-AT" dirty="0"/>
              <a:t>✅ </a:t>
            </a:r>
            <a:r>
              <a:rPr lang="de-AT" b="1" dirty="0"/>
              <a:t>Nur Lesen</a:t>
            </a:r>
            <a:r>
              <a:rPr lang="de-AT" dirty="0"/>
              <a:t> → </a:t>
            </a:r>
            <a:r>
              <a:rPr lang="de-AT" dirty="0" err="1"/>
              <a:t>mqtt.sensor</a:t>
            </a:r>
            <a:r>
              <a:rPr lang="de-AT" dirty="0"/>
              <a:t> mit </a:t>
            </a:r>
            <a:r>
              <a:rPr lang="de-AT" dirty="0" err="1"/>
              <a:t>state_topic</a:t>
            </a:r>
            <a:br>
              <a:rPr lang="de-AT" dirty="0"/>
            </a:br>
            <a:r>
              <a:rPr lang="de-AT" dirty="0"/>
              <a:t>✅ </a:t>
            </a:r>
            <a:r>
              <a:rPr lang="de-AT" b="1" dirty="0"/>
              <a:t>Lesen + Steuern (numerischer Wert)</a:t>
            </a:r>
            <a:r>
              <a:rPr lang="de-AT" dirty="0"/>
              <a:t> → </a:t>
            </a:r>
            <a:r>
              <a:rPr lang="de-AT" dirty="0" err="1"/>
              <a:t>mqtt.number</a:t>
            </a:r>
            <a:br>
              <a:rPr lang="de-AT" dirty="0"/>
            </a:br>
            <a:r>
              <a:rPr lang="de-AT" dirty="0"/>
              <a:t>✅ </a:t>
            </a:r>
            <a:r>
              <a:rPr lang="de-AT" b="1" dirty="0"/>
              <a:t>Lesen + Steuern (freie Werte)</a:t>
            </a:r>
            <a:r>
              <a:rPr lang="de-AT" dirty="0"/>
              <a:t> → </a:t>
            </a:r>
            <a:r>
              <a:rPr lang="de-AT" dirty="0" err="1"/>
              <a:t>mqtt.sensor</a:t>
            </a:r>
            <a:r>
              <a:rPr lang="de-AT" dirty="0"/>
              <a:t> mit </a:t>
            </a:r>
            <a:r>
              <a:rPr lang="de-AT" dirty="0" err="1"/>
              <a:t>command_topic</a:t>
            </a:r>
            <a:br>
              <a:rPr lang="de-AT" dirty="0"/>
            </a:br>
            <a:r>
              <a:rPr lang="de-AT" dirty="0"/>
              <a:t>✅ </a:t>
            </a:r>
            <a:r>
              <a:rPr lang="de-AT" b="1" dirty="0"/>
              <a:t>Lesen + Steuern (Auswahl)</a:t>
            </a:r>
            <a:r>
              <a:rPr lang="de-AT" dirty="0"/>
              <a:t> → </a:t>
            </a:r>
            <a:r>
              <a:rPr lang="de-AT" dirty="0" err="1"/>
              <a:t>mqtt.select</a:t>
            </a:r>
            <a:endParaRPr lang="de-AT" dirty="0"/>
          </a:p>
          <a:p>
            <a:r>
              <a:rPr lang="de-AT" dirty="0"/>
              <a:t>👀 </a:t>
            </a:r>
            <a:r>
              <a:rPr lang="de-AT" b="1" dirty="0"/>
              <a:t>Welchen konkreten Use Case hast du? Soll es ein Temperatur-Sensor sein, ein Schalter oder etwas anderes?</a:t>
            </a:r>
            <a:r>
              <a:rPr lang="de-AT" dirty="0"/>
              <a:t> 😊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990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components/light/rgb" TargetMode="External"/><Relationship Id="rId2" Type="http://schemas.openxmlformats.org/officeDocument/2006/relationships/hyperlink" Target="https://esphome.io/components/output/ledc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hlktech.net/index.php?id=1176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implysmart.house/blog/presence-detection-ld2410-home-assistant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hlktech.net/index.php?id=1076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blakadder.com/esphome-pixel-clock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guides/installing_esp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10C6F-70E5-E760-2A77-7388BBC3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ZoneGuard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044C24-D090-0958-0F42-0A1F68392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400" dirty="0"/>
              <a:t>Eigenes Device auf Basis des ESP32 mit </a:t>
            </a:r>
            <a:r>
              <a:rPr lang="de-AT" sz="2400" dirty="0" err="1"/>
              <a:t>ESPHome</a:t>
            </a:r>
            <a:r>
              <a:rPr lang="de-AT" sz="2400" dirty="0"/>
              <a:t> entwickeln</a:t>
            </a:r>
          </a:p>
          <a:p>
            <a:r>
              <a:rPr lang="de-AT" sz="2400" dirty="0"/>
              <a:t>Integration per MQTT</a:t>
            </a:r>
          </a:p>
          <a:p>
            <a:pPr lvl="1"/>
            <a:r>
              <a:rPr lang="de-AT" sz="2200" dirty="0"/>
              <a:t>Eigenen MQTT-Broker auf eigenem Gerät installieren</a:t>
            </a:r>
          </a:p>
          <a:p>
            <a:r>
              <a:rPr lang="de-AT" sz="2400" dirty="0"/>
              <a:t>Automation auf zwei verschiedene Arten</a:t>
            </a:r>
          </a:p>
          <a:p>
            <a:pPr lvl="1"/>
            <a:r>
              <a:rPr lang="de-AT" sz="2200" dirty="0" err="1"/>
              <a:t>HomeAssistant</a:t>
            </a:r>
            <a:r>
              <a:rPr lang="de-AT" sz="2200" dirty="0"/>
              <a:t> Automation</a:t>
            </a:r>
          </a:p>
          <a:p>
            <a:pPr lvl="1"/>
            <a:r>
              <a:rPr lang="de-AT" sz="2200" dirty="0" err="1"/>
              <a:t>ESPHome</a:t>
            </a:r>
            <a:r>
              <a:rPr lang="de-AT" sz="2200" dirty="0"/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129115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EF7C-3678-8213-5D2A-052262EDF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37FBE-D800-70CC-165B-6B20B244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RGB-LED Modul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DA767-D68A-A6F7-EA8C-FF59C96F0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- 	</a:t>
            </a:r>
            <a:r>
              <a:rPr lang="de-AT" sz="2400" dirty="0">
                <a:sym typeface="Wingdings" panose="05000000000000000000" pitchFamily="2" charset="2"/>
              </a:rPr>
              <a:t> GND</a:t>
            </a:r>
          </a:p>
          <a:p>
            <a:r>
              <a:rPr lang="de-AT" sz="2400" dirty="0">
                <a:sym typeface="Wingdings" panose="05000000000000000000" pitchFamily="2" charset="2"/>
              </a:rPr>
              <a:t>G 	 GPIO14</a:t>
            </a:r>
          </a:p>
          <a:p>
            <a:r>
              <a:rPr lang="de-AT" sz="2400" dirty="0">
                <a:sym typeface="Wingdings" panose="05000000000000000000" pitchFamily="2" charset="2"/>
              </a:rPr>
              <a:t>R 	 GPIO12</a:t>
            </a:r>
          </a:p>
          <a:p>
            <a:r>
              <a:rPr lang="de-AT" sz="2400" dirty="0">
                <a:sym typeface="Wingdings" panose="05000000000000000000" pitchFamily="2" charset="2"/>
              </a:rPr>
              <a:t>B 	 GPIO27</a:t>
            </a:r>
          </a:p>
          <a:p>
            <a:endParaRPr lang="de-AT" sz="2400" dirty="0">
              <a:sym typeface="Wingdings" panose="05000000000000000000" pitchFamily="2" charset="2"/>
            </a:endParaRPr>
          </a:p>
          <a:p>
            <a:r>
              <a:rPr lang="de-AT" sz="2400" dirty="0"/>
              <a:t>LEDC-Output Library</a:t>
            </a:r>
          </a:p>
          <a:p>
            <a:pPr lvl="1"/>
            <a:r>
              <a:rPr lang="de-AT" sz="2200" dirty="0">
                <a:hlinkClick r:id="rId2"/>
              </a:rPr>
              <a:t>https://esphome.io/components/output/ledc.html</a:t>
            </a:r>
            <a:endParaRPr lang="de-AT" sz="2200" dirty="0"/>
          </a:p>
          <a:p>
            <a:pPr lvl="1"/>
            <a:r>
              <a:rPr lang="de-AT" sz="2200" dirty="0"/>
              <a:t>PWM für ESP32</a:t>
            </a:r>
          </a:p>
          <a:p>
            <a:r>
              <a:rPr lang="de-AT" sz="2400" dirty="0"/>
              <a:t>RGB-Light</a:t>
            </a:r>
          </a:p>
          <a:p>
            <a:pPr lvl="1"/>
            <a:r>
              <a:rPr lang="de-AT" sz="2200" dirty="0">
                <a:hlinkClick r:id="rId3"/>
              </a:rPr>
              <a:t>https://esphome.io/components/light/rgb</a:t>
            </a:r>
            <a:r>
              <a:rPr lang="de-AT" sz="2200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9DCFDA-086B-8408-C3DA-953AD05E8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981075"/>
            <a:ext cx="2016224" cy="2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7AAB0-F1D7-1FBF-31DB-CA8EB0E8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Starten </a:t>
            </a:r>
            <a:r>
              <a:rPr lang="de-AT" dirty="0">
                <a:sym typeface="Wingdings" panose="05000000000000000000" pitchFamily="2" charset="2"/>
              </a:rPr>
              <a:t> Log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04E1FE-1E3A-8E93-DFFC-11FB42C20F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96752"/>
            <a:ext cx="8207375" cy="4608165"/>
          </a:xfrm>
        </p:spPr>
        <p:txBody>
          <a:bodyPr/>
          <a:lstStyle/>
          <a:p>
            <a:r>
              <a:rPr lang="de-AT" dirty="0"/>
              <a:t>Zugriff über MQTT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882DC-E66D-8889-5C75-063E4A3C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132856"/>
            <a:ext cx="9143998" cy="41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0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1F4D5-3085-287D-2721-189EB200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Wieder Kontrolle über Web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27C26F-B32F-7434-EA82-AFC168E5C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5E5192-A29F-AA68-63B8-E2D051C0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413"/>
            <a:ext cx="8640960" cy="29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3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F67F8-6957-C946-E8E8-7670B8CE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über MQTT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03C747-5E2C-DEDC-33F8-E65053E5D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BB9EF9-BF90-52C3-D408-12008875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5" y="1037944"/>
            <a:ext cx="8759489" cy="1599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43A536-28A6-41A8-76D4-9AEB3B02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523957"/>
            <a:ext cx="2880319" cy="44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A4D16-DB28-C042-9D13-3113BFB6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Radar Bewegungsmelder von </a:t>
            </a:r>
            <a:r>
              <a:rPr lang="de-AT" dirty="0" err="1"/>
              <a:t>HiLink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4C11D1-5FB5-1FA8-E3BA-52EA35A3A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Datasheets: </a:t>
            </a:r>
            <a:r>
              <a:rPr lang="de-AT" sz="2400" dirty="0">
                <a:hlinkClick r:id="rId2"/>
              </a:rPr>
              <a:t>https://www.hlktech.net/index.php?id=1176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3F8D5-C17A-E54B-911E-64B08076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75876"/>
            <a:ext cx="6948264" cy="49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FFAB1-4E1D-3066-F5B9-0E66E635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Standardmodelle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186041-B636-0480-1594-9D04085A45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6E3106-F1FC-784B-4936-7341A00B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029419"/>
            <a:ext cx="90678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A6DDD6-327D-2792-B03A-D029733B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Spezialmodelle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E1B927-9862-9D0D-371A-91D963B8B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E76198-5010-AA32-1FA4-CBE41DFF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074390"/>
            <a:ext cx="9042502" cy="50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92075-8DAB-24BC-F282-1FB1257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LD2410 - LD2410B - LD2410C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B4FD48-233F-495E-3F51-B519326D1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97099"/>
            <a:ext cx="8207375" cy="4608165"/>
          </a:xfrm>
        </p:spPr>
        <p:txBody>
          <a:bodyPr/>
          <a:lstStyle/>
          <a:p>
            <a:r>
              <a:rPr lang="de-AT" sz="1600" dirty="0">
                <a:hlinkClick r:id="rId2"/>
              </a:rPr>
              <a:t>https://www.simplysmart.house/blog/presence-detection-ld2410-home-assistant</a:t>
            </a:r>
            <a:r>
              <a:rPr lang="de-AT" sz="16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4F2D4-4C36-E3E6-8FA0-41FD2471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72816"/>
            <a:ext cx="6912768" cy="46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49B55-6720-F235-47B8-B506EEEA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LD2410B – Mit Bluetooth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086DC4-BBB4-9F84-F1FD-3910CE230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5V, </a:t>
            </a:r>
            <a:r>
              <a:rPr lang="de-AT" dirty="0" err="1"/>
              <a:t>Rx</a:t>
            </a:r>
            <a:r>
              <a:rPr lang="de-AT" dirty="0"/>
              <a:t> (gelb), </a:t>
            </a:r>
            <a:r>
              <a:rPr lang="de-AT" dirty="0" err="1"/>
              <a:t>Tx</a:t>
            </a:r>
            <a:r>
              <a:rPr lang="de-AT" dirty="0"/>
              <a:t> (grün)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FA734-2E6A-3908-D275-98FB0580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8" y="2420888"/>
            <a:ext cx="3885006" cy="36263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DB890E-B6F0-3DAC-EC91-7CA93B92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322400"/>
            <a:ext cx="3079998" cy="22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192E5-B8BE-4088-EB0F-833FF5A2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LD2410C – einfacheres </a:t>
            </a:r>
            <a:r>
              <a:rPr lang="de-AT" dirty="0" err="1"/>
              <a:t>Pinout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A10EC-1CC1-AF6B-A5B3-DDF862DE3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Testweise per FTDI an PC anschließen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11D61-E9B9-2AB5-41DB-6B13D2CA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16832"/>
            <a:ext cx="5931338" cy="42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79389-2C5E-863C-CCCD-9FF0CA93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 - 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046ACB-59B8-832E-44D3-C7828DE8D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 err="1"/>
              <a:t>ESPHome</a:t>
            </a:r>
            <a:r>
              <a:rPr lang="de-AT" sz="2400" dirty="0"/>
              <a:t> installieren</a:t>
            </a:r>
          </a:p>
          <a:p>
            <a:r>
              <a:rPr lang="de-AT" sz="2400" dirty="0"/>
              <a:t>Template anpassen und </a:t>
            </a:r>
            <a:r>
              <a:rPr lang="de-AT" sz="2400" dirty="0" err="1"/>
              <a:t>flashen</a:t>
            </a:r>
            <a:endParaRPr lang="de-AT" sz="2400" dirty="0"/>
          </a:p>
          <a:p>
            <a:r>
              <a:rPr lang="de-AT" sz="2400" dirty="0"/>
              <a:t>Mit Webbrowser überprüfen</a:t>
            </a:r>
          </a:p>
          <a:p>
            <a:endParaRPr lang="de-AT" sz="2400" dirty="0"/>
          </a:p>
          <a:p>
            <a:r>
              <a:rPr lang="de-AT" sz="2400" dirty="0"/>
              <a:t>Fehlerquellen</a:t>
            </a:r>
          </a:p>
          <a:p>
            <a:pPr lvl="1"/>
            <a:r>
              <a:rPr lang="de-AT" sz="2000" dirty="0" err="1"/>
              <a:t>EspHome</a:t>
            </a:r>
            <a:endParaRPr lang="de-AT" sz="2000" dirty="0"/>
          </a:p>
          <a:p>
            <a:pPr lvl="2"/>
            <a:r>
              <a:rPr lang="de-AT" sz="2000" dirty="0"/>
              <a:t>Python, Pfadlänge, …</a:t>
            </a:r>
          </a:p>
          <a:p>
            <a:pPr lvl="1"/>
            <a:r>
              <a:rPr lang="de-AT" sz="2000" dirty="0"/>
              <a:t>ESP32 kann nicht </a:t>
            </a:r>
            <a:r>
              <a:rPr lang="de-AT" sz="2000" dirty="0" err="1"/>
              <a:t>geflasht</a:t>
            </a:r>
            <a:r>
              <a:rPr lang="de-AT" sz="2000" dirty="0"/>
              <a:t> werden</a:t>
            </a:r>
          </a:p>
          <a:p>
            <a:pPr lvl="2"/>
            <a:r>
              <a:rPr lang="de-AT" sz="2000" dirty="0"/>
              <a:t>Boot-Button bei manchen Boards</a:t>
            </a:r>
          </a:p>
          <a:p>
            <a:pPr lvl="2"/>
            <a:r>
              <a:rPr lang="de-AT" sz="2000" dirty="0"/>
              <a:t>USB-Kabel</a:t>
            </a:r>
          </a:p>
          <a:p>
            <a:pPr lvl="2"/>
            <a:r>
              <a:rPr lang="de-AT" sz="2000" dirty="0"/>
              <a:t>Silicon Labs – USB </a:t>
            </a:r>
            <a:r>
              <a:rPr lang="de-AT" sz="2000" dirty="0">
                <a:sym typeface="Wingdings" panose="05000000000000000000" pitchFamily="2" charset="2"/>
              </a:rPr>
              <a:t> Serial Treiber</a:t>
            </a:r>
          </a:p>
          <a:p>
            <a:pPr lvl="2"/>
            <a:r>
              <a:rPr lang="de-AT" sz="2000" dirty="0">
                <a:sym typeface="Wingdings" panose="05000000000000000000" pitchFamily="2" charset="2"/>
              </a:rPr>
              <a:t>ESP32 defekt</a:t>
            </a:r>
            <a:endParaRPr lang="de-AT" sz="2000" dirty="0"/>
          </a:p>
          <a:p>
            <a:endParaRPr lang="de-AT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9E3451-8BEE-866B-0C0D-AEC9EA09F3DA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355338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53FE2-C57D-15E8-0E3A-9AF4EB8B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LD2410S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4D5081-5D4F-AABF-4DF1-F82B7C49E7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52736"/>
            <a:ext cx="8207375" cy="4608165"/>
          </a:xfrm>
        </p:spPr>
        <p:txBody>
          <a:bodyPr/>
          <a:lstStyle/>
          <a:p>
            <a:r>
              <a:rPr lang="de-AT" dirty="0"/>
              <a:t>3,3 Volt, </a:t>
            </a:r>
            <a:r>
              <a:rPr lang="de-AT" dirty="0" err="1"/>
              <a:t>Rx</a:t>
            </a:r>
            <a:r>
              <a:rPr lang="de-AT" dirty="0"/>
              <a:t> – </a:t>
            </a:r>
            <a:r>
              <a:rPr lang="de-AT" dirty="0" err="1"/>
              <a:t>Tx</a:t>
            </a:r>
            <a:r>
              <a:rPr lang="de-AT" dirty="0"/>
              <a:t> ausgekreuzt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1668D7-DBFC-27B2-CEDD-88B9222F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8" y="2135302"/>
            <a:ext cx="8388424" cy="37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E8682-19F5-2BFE-CBE1-3E889DE6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LD2410S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D8241-FD5C-8981-57A9-C31C7B88A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Experimentelle Bibliothek</a:t>
            </a:r>
          </a:p>
          <a:p>
            <a:r>
              <a:rPr lang="de-AT" dirty="0"/>
              <a:t>Mehr für Jugend forscht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E8E898-FE70-9538-9270-654CCFC7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" y="2214562"/>
            <a:ext cx="9144000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2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9417-176A-3F36-52E8-C4536D5C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Ganz neu LD2412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59E609-66EF-46CC-871E-35CC1814B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3,3V oder 5V</a:t>
            </a:r>
          </a:p>
          <a:p>
            <a:r>
              <a:rPr lang="de-AT" sz="2400" dirty="0">
                <a:hlinkClick r:id="rId2"/>
              </a:rPr>
              <a:t>https://www.hlktech.net/index.php?id=1076</a:t>
            </a:r>
            <a:r>
              <a:rPr lang="de-AT" sz="2400" dirty="0"/>
              <a:t> </a:t>
            </a:r>
          </a:p>
          <a:p>
            <a:r>
              <a:rPr lang="de-AT" sz="2400" dirty="0"/>
              <a:t>Wird aktuell nicht direkt von </a:t>
            </a:r>
            <a:r>
              <a:rPr lang="de-AT" sz="2400" dirty="0" err="1"/>
              <a:t>EspHome</a:t>
            </a:r>
            <a:r>
              <a:rPr lang="de-AT" sz="2400" dirty="0"/>
              <a:t> unterstützt</a:t>
            </a:r>
          </a:p>
          <a:p>
            <a:r>
              <a:rPr lang="de-AT" sz="2400" dirty="0"/>
              <a:t>Baudrate: 115200Bit/sec</a:t>
            </a:r>
          </a:p>
          <a:p>
            <a:r>
              <a:rPr lang="de-AT" sz="2400" dirty="0"/>
              <a:t>Externe Bibliothek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A757BB-7E43-7904-8681-13377600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3717032"/>
            <a:ext cx="4881695" cy="31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17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D924D-DB7B-490E-A90A-DF4E09A9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Liefert Werte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12319A-464D-FC7A-4DBB-C0B2511FE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4744"/>
            <a:ext cx="8207375" cy="4608165"/>
          </a:xfrm>
        </p:spPr>
        <p:txBody>
          <a:bodyPr/>
          <a:lstStyle/>
          <a:p>
            <a:r>
              <a:rPr lang="de-AT" dirty="0"/>
              <a:t>Auch über die App per BLE konfigurierbar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45CC9E-5497-7F4A-B1B9-3E2D5D8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0" y="2060848"/>
            <a:ext cx="9144000" cy="41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8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124CA-2B25-CCC3-B761-1B938066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Radar-Bewegungsmelder LD2420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EFF01D-0C90-4F14-82A7-067D268E1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dirty="0"/>
              <a:t>Vorsicht: Sieht aus wie LD2410S</a:t>
            </a:r>
          </a:p>
          <a:p>
            <a:endParaRPr lang="de-AT" dirty="0"/>
          </a:p>
          <a:p>
            <a:r>
              <a:rPr lang="de-AT" dirty="0"/>
              <a:t>Pinbelegung:</a:t>
            </a:r>
          </a:p>
          <a:p>
            <a:pPr lvl="1"/>
            <a:r>
              <a:rPr lang="de-AT" dirty="0"/>
              <a:t>3,3V 	</a:t>
            </a:r>
            <a:r>
              <a:rPr lang="de-AT" dirty="0">
                <a:sym typeface="Wingdings" panose="05000000000000000000" pitchFamily="2" charset="2"/>
              </a:rPr>
              <a:t> 3V3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GND 	 GND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OT1 	 </a:t>
            </a:r>
            <a:r>
              <a:rPr lang="de-AT" dirty="0" err="1">
                <a:sym typeface="Wingdings" panose="05000000000000000000" pitchFamily="2" charset="2"/>
              </a:rPr>
              <a:t>Rx</a:t>
            </a:r>
            <a:r>
              <a:rPr lang="de-AT" dirty="0">
                <a:sym typeface="Wingdings" panose="05000000000000000000" pitchFamily="2" charset="2"/>
              </a:rPr>
              <a:t>-Pin</a:t>
            </a:r>
          </a:p>
          <a:p>
            <a:pPr lvl="1"/>
            <a:r>
              <a:rPr lang="de-AT" dirty="0" err="1">
                <a:sym typeface="Wingdings" panose="05000000000000000000" pitchFamily="2" charset="2"/>
              </a:rPr>
              <a:t>Rx</a:t>
            </a:r>
            <a:r>
              <a:rPr lang="de-AT" dirty="0">
                <a:sym typeface="Wingdings" panose="05000000000000000000" pitchFamily="2" charset="2"/>
              </a:rPr>
              <a:t> 	 </a:t>
            </a:r>
            <a:r>
              <a:rPr lang="de-AT" dirty="0" err="1">
                <a:sym typeface="Wingdings" panose="05000000000000000000" pitchFamily="2" charset="2"/>
              </a:rPr>
              <a:t>Tx</a:t>
            </a:r>
            <a:r>
              <a:rPr lang="de-AT" dirty="0">
                <a:sym typeface="Wingdings" panose="05000000000000000000" pitchFamily="2" charset="2"/>
              </a:rPr>
              <a:t>-Pin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OT2	 offen</a:t>
            </a:r>
          </a:p>
          <a:p>
            <a:pPr lvl="1"/>
            <a:endParaRPr lang="de-AT" dirty="0">
              <a:sym typeface="Wingdings" panose="05000000000000000000" pitchFamily="2" charset="2"/>
            </a:endParaRPr>
          </a:p>
          <a:p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Baudrate  115200 (sollte eigentlich 256000 sein)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6F310D-F566-6FAC-EDC7-89DC5AF8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46526" y="1473644"/>
            <a:ext cx="3476867" cy="37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6CCEDE-5C47-FEFF-8FF7-65CFAA95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Zonenwächter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50B829-6E93-04FD-0C40-D2F7153D4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Wird eine Person erkannt, leuchtet die LED grün</a:t>
            </a:r>
          </a:p>
          <a:p>
            <a:r>
              <a:rPr lang="de-AT" dirty="0"/>
              <a:t>Befindet sich die Person im Bereich 50cm – 100cm Entfernung, leuchtet die LED rot</a:t>
            </a:r>
          </a:p>
          <a:p>
            <a:r>
              <a:rPr lang="de-AT" dirty="0"/>
              <a:t>Schaltung des ESP32 entsprechend der verwendeten Module </a:t>
            </a:r>
          </a:p>
          <a:p>
            <a:pPr lvl="1"/>
            <a:r>
              <a:rPr lang="de-AT" dirty="0"/>
              <a:t>Vorsicht: 5V nur bei LD2410B</a:t>
            </a:r>
          </a:p>
          <a:p>
            <a:pPr lvl="1"/>
            <a:r>
              <a:rPr lang="de-AT" dirty="0"/>
              <a:t>Bitte vom Nachbarn kontrollieren lassen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DFC564-5526-BF27-982E-E213D9876D00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2790997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A31ED-9911-464C-6FAB-CD1A8A4B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zone_guard.yaml</a:t>
            </a:r>
            <a:r>
              <a:rPr lang="de-AT" dirty="0"/>
              <a:t> abhängig vom Modul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2ABB80-519F-57A4-5DDD-586CADF17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AC23C3-23C7-978C-E6BF-15629FC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14991"/>
            <a:ext cx="7258769" cy="51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4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17B8D-A4BE-6A68-D58C-21F37A5F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LD2420 mit angepassten </a:t>
            </a:r>
            <a:r>
              <a:rPr lang="de-AT" dirty="0" err="1"/>
              <a:t>Substitutions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2053E5-E32C-813A-8E20-CDD5A69D0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FEDEA-FF55-53D7-CFBF-E2FB1BBC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9" y="1031397"/>
            <a:ext cx="3584899" cy="3385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B41D7B-43E5-9339-4FA0-927DDE71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0" y="1036272"/>
            <a:ext cx="4454918" cy="50419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DF29F8-BB90-2EBF-3998-177D959A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29" y="4564947"/>
            <a:ext cx="3609009" cy="2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3D7FE-FC91-4C7F-987A-1D731F55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Einbindung in Home Assistant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C97AB8-6F5C-E86A-BCD2-B6D1FD5A1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Jedes Team bekommt einen </a:t>
            </a:r>
            <a:r>
              <a:rPr lang="de-AT" dirty="0" err="1"/>
              <a:t>Odroid</a:t>
            </a:r>
            <a:endParaRPr lang="de-AT" dirty="0"/>
          </a:p>
          <a:p>
            <a:r>
              <a:rPr lang="de-AT" dirty="0"/>
              <a:t>Installation </a:t>
            </a:r>
            <a:r>
              <a:rPr lang="de-AT" dirty="0" err="1"/>
              <a:t>Mosquitto</a:t>
            </a:r>
            <a:endParaRPr lang="de-AT" dirty="0"/>
          </a:p>
          <a:p>
            <a:pPr lvl="1"/>
            <a:r>
              <a:rPr lang="de-AT" dirty="0"/>
              <a:t>Test mit </a:t>
            </a:r>
            <a:r>
              <a:rPr lang="de-AT" dirty="0" err="1"/>
              <a:t>MqttExplorer</a:t>
            </a:r>
            <a:endParaRPr lang="de-AT" dirty="0"/>
          </a:p>
          <a:p>
            <a:r>
              <a:rPr lang="de-AT" dirty="0"/>
              <a:t>MQTT-Broker in YAML-Datei ändern</a:t>
            </a:r>
          </a:p>
          <a:p>
            <a:pPr lvl="1"/>
            <a:r>
              <a:rPr lang="de-AT" dirty="0" err="1"/>
              <a:t>Flashen</a:t>
            </a:r>
            <a:r>
              <a:rPr lang="de-AT" dirty="0"/>
              <a:t>  und neu starten</a:t>
            </a:r>
          </a:p>
          <a:p>
            <a:r>
              <a:rPr lang="de-AT" dirty="0"/>
              <a:t>In HA </a:t>
            </a:r>
            <a:r>
              <a:rPr lang="de-AT" dirty="0" err="1"/>
              <a:t>Mqtt</a:t>
            </a:r>
            <a:r>
              <a:rPr lang="de-AT" dirty="0"/>
              <a:t>-Integration konfigurieren</a:t>
            </a:r>
          </a:p>
        </p:txBody>
      </p:sp>
    </p:spTree>
    <p:extLst>
      <p:ext uri="{BB962C8B-B14F-4D97-AF65-F5344CB8AC3E}">
        <p14:creationId xmlns:p14="http://schemas.microsoft.com/office/powerpoint/2010/main" val="199036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8F916-325E-49CA-D518-406035A0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- Anforderungen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F35138-ED60-7683-AAC7-4B5DD065E5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LED soll Präsenz von Person signalisieren</a:t>
            </a:r>
          </a:p>
          <a:p>
            <a:pPr lvl="1"/>
            <a:r>
              <a:rPr lang="de-AT" dirty="0"/>
              <a:t>Rot 	</a:t>
            </a:r>
            <a:r>
              <a:rPr lang="de-AT" dirty="0">
                <a:sym typeface="Wingdings" panose="05000000000000000000" pitchFamily="2" charset="2"/>
              </a:rPr>
              <a:t> Innerhalb der Zone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Grün 	 Präsent, aber außerhalb der Zone</a:t>
            </a:r>
          </a:p>
          <a:p>
            <a:r>
              <a:rPr lang="de-AT" dirty="0">
                <a:sym typeface="Wingdings" panose="05000000000000000000" pitchFamily="2" charset="2"/>
              </a:rPr>
              <a:t>Schwellwerte für die Distanz sinnvoll festlegen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Zum Testen 50cm – 100cm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9143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11CC9-CACF-1FE9-2441-2A1B7BB9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Verwendete Hardware – ESP32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8383DE-2EB8-C99D-B95F-A8B24B64F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4CE14C-7292-700F-6BB8-C79102E9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282"/>
            <a:ext cx="8229600" cy="58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8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C3E9F-5877-B1CA-AD0A-7B0C50F1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Realisierung über HA-Automation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B4BA9-362F-756C-A2FD-382409C9A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1075"/>
            <a:ext cx="8207375" cy="4608165"/>
          </a:xfrm>
        </p:spPr>
        <p:txBody>
          <a:bodyPr/>
          <a:lstStyle/>
          <a:p>
            <a:r>
              <a:rPr lang="de-AT" sz="2400" dirty="0"/>
              <a:t>Erster Ansatz: Helligkeits-Zustand steuert Ablauf</a:t>
            </a:r>
            <a:endParaRPr lang="de-AT" dirty="0"/>
          </a:p>
          <a:p>
            <a:pPr lvl="1"/>
            <a:r>
              <a:rPr lang="de-AT" dirty="0"/>
              <a:t>Trigger auf Helligkeitszustand für hell, mittel, dunkel</a:t>
            </a:r>
          </a:p>
          <a:p>
            <a:pPr lvl="1"/>
            <a:r>
              <a:rPr lang="de-AT" dirty="0"/>
              <a:t>Setzen der Lichtfarbe je nach Auslöser-ID</a:t>
            </a:r>
          </a:p>
          <a:p>
            <a:r>
              <a:rPr lang="de-AT" dirty="0"/>
              <a:t>Zweiter Ansatz: Änderung der Helligkeit triggert</a:t>
            </a:r>
          </a:p>
          <a:p>
            <a:pPr lvl="1"/>
            <a:r>
              <a:rPr lang="de-AT" dirty="0"/>
              <a:t>Event-Trigger ist sehr mächtig</a:t>
            </a:r>
          </a:p>
          <a:p>
            <a:pPr lvl="1"/>
            <a:r>
              <a:rPr lang="de-AT" dirty="0"/>
              <a:t>Im Aktionsteil über Wenn/Dann/Sonst verschiedene Helligkeiten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16DFC2-F548-5D22-0F01-D60F9916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35549"/>
            <a:ext cx="4448175" cy="28098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CCB249-461A-3D2B-434C-925EBACC7C03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3348715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14796-E2B0-1B47-D722-9B29F30B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Zweite Variante </a:t>
            </a:r>
            <a:r>
              <a:rPr lang="de-AT" dirty="0" err="1"/>
              <a:t>ESPHome</a:t>
            </a:r>
            <a:r>
              <a:rPr lang="de-AT" dirty="0"/>
              <a:t> mit YAML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11C178-1597-36E0-07D2-4D2E81906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Logik auf Device als YAML auslagern</a:t>
            </a:r>
          </a:p>
          <a:p>
            <a:pPr lvl="1"/>
            <a:r>
              <a:rPr lang="de-AT" dirty="0"/>
              <a:t>Funktioniert auch ohne Server</a:t>
            </a:r>
          </a:p>
          <a:p>
            <a:pPr lvl="1"/>
            <a:r>
              <a:rPr lang="de-AT" dirty="0"/>
              <a:t>Reagiert flotter</a:t>
            </a:r>
          </a:p>
          <a:p>
            <a:pPr lvl="1"/>
            <a:r>
              <a:rPr lang="de-AT" dirty="0"/>
              <a:t>Schwellwerte als MQTT-Topics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1E93A8-D8BF-2E80-BFD0-1B979669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696"/>
            <a:ext cx="9144000" cy="292484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6F90AC9-5FCB-634E-E683-4453078779E5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1589847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BFF9F-15E7-1A90-8B2A-13CE6F67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</a:t>
            </a:r>
            <a:r>
              <a:rPr lang="de-AT" dirty="0" err="1"/>
              <a:t>NiLi</a:t>
            </a:r>
            <a:r>
              <a:rPr lang="de-AT" dirty="0"/>
              <a:t>-Sensorbox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0FE0F9-53A2-6996-A39F-173886414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B44AF0-9AA3-99F4-A724-4D3059D7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738"/>
            <a:ext cx="9144000" cy="52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94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5C8E3-D625-7EFA-6514-999A76B4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Angelehnt an HA-YAML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29E7FC-165B-ABAE-E35C-4AA6BB642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Ids</a:t>
            </a:r>
            <a:r>
              <a:rPr lang="de-AT" dirty="0"/>
              <a:t> vergeben</a:t>
            </a:r>
          </a:p>
          <a:p>
            <a:r>
              <a:rPr lang="de-AT" dirty="0"/>
              <a:t>Auf Events </a:t>
            </a:r>
            <a:br>
              <a:rPr lang="de-AT" dirty="0"/>
            </a:br>
            <a:r>
              <a:rPr lang="de-AT" dirty="0"/>
              <a:t>reagieren</a:t>
            </a:r>
          </a:p>
          <a:p>
            <a:r>
              <a:rPr lang="de-AT" dirty="0"/>
              <a:t>Logger</a:t>
            </a:r>
          </a:p>
          <a:p>
            <a:r>
              <a:rPr lang="de-AT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5D90F6-E9E4-E11C-B214-E1FE8678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66" y="1124743"/>
            <a:ext cx="5145548" cy="56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3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C761-A8BD-EBFA-7F0B-75EB08A5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Ohne API nur über MQTT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5C280A-F2F9-A61D-04E9-A2970E729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DD9BEB-C455-105A-C773-BB03BC65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35059"/>
            <a:ext cx="6048672" cy="50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AC6C0-B6E1-FBFF-6525-F97987BF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LED Ansteuerung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E9EE22-910B-4E97-D712-3EAAC40C3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44E904-CF0C-7E53-98A4-C0BCE29A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68412"/>
            <a:ext cx="4022110" cy="33482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E4DE0C-998A-9FDF-2AAA-461B094E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23" y="1260090"/>
            <a:ext cx="3474598" cy="44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8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E2921-4A35-20B3-220D-25CCB057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Fragment für die Logik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AE35C7-779E-B9F0-E6E1-5AF11CC83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DCD26B-9870-395F-DD62-A694E8D4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5323"/>
            <a:ext cx="9144000" cy="30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66952-E071-2649-5A8C-DD65E4D1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Presence-Sensor schaltet LED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724823-A0C3-DF89-0D64-B6795C4FFE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919317-BDAF-73D9-1DCF-ACAA1D0F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00797"/>
            <a:ext cx="6624736" cy="43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A3BC1-D64C-58E3-BD8A-D684F42F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Erweiterte Anforderungen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D9805A-297E-1822-B0BF-C651E3162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Threshold über MQTT-Topics einstellbar</a:t>
            </a:r>
          </a:p>
          <a:p>
            <a:r>
              <a:rPr lang="de-AT" sz="2400" dirty="0"/>
              <a:t>In HA lesbar und schreibbar einbinden</a:t>
            </a:r>
            <a:endParaRPr lang="de-AT" sz="2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0AE261-E856-2D2F-466B-F1F9E135BD30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0598EC-52B2-B346-C753-0CDEDA0D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6235896" cy="10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6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3DD18-3437-CADD-C8A3-7CDA936C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Threshold über MQTT setzen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17C455-BD3D-825A-7642-31409A31A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102713-43EA-0A89-0906-4C8144F1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78434"/>
            <a:ext cx="8640960" cy="31375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87E13A-8B26-6783-DBE4-FC286D73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981075"/>
            <a:ext cx="3096344" cy="2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3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37502-B1BD-5A97-9F4A-D8061D37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15D67B-D5CC-2A86-49C7-2D172E75A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Bei </a:t>
            </a:r>
            <a:r>
              <a:rPr lang="de-AT" dirty="0" err="1"/>
              <a:t>Flashen</a:t>
            </a:r>
            <a:r>
              <a:rPr lang="de-AT" dirty="0"/>
              <a:t> muss BOOT gedrückt sein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202158-2290-F641-6489-442BF0C9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44"/>
            <a:ext cx="9144000" cy="44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9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8AC38-54C3-EB32-A7D6-A80DB803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Threshold über </a:t>
            </a:r>
            <a:r>
              <a:rPr lang="de-AT" dirty="0" err="1"/>
              <a:t>Mqtt</a:t>
            </a:r>
            <a:r>
              <a:rPr lang="de-AT" dirty="0"/>
              <a:t> setzen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2FFA29-0777-EFC0-27A1-F86A5FB3C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08FFDA-FAD7-564E-6676-0707C107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08866"/>
            <a:ext cx="8686800" cy="4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DBE3E-F93D-A657-C573-14F178A3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Web kontrollieren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55BF82-3551-BDFF-4469-41656B22E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7DB2FA-F051-A6F8-793A-E2562DFD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81075"/>
            <a:ext cx="8207374" cy="53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0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902BB-502E-600B-FD90-CA7630C0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auch über </a:t>
            </a:r>
            <a:r>
              <a:rPr lang="de-AT" dirty="0" err="1"/>
              <a:t>ESPHome</a:t>
            </a:r>
            <a:r>
              <a:rPr lang="de-AT" dirty="0"/>
              <a:t> Log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D695EE-83E4-2541-ED10-0B14B5FC3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7C9CCE-2BA1-7FDB-EE4C-099EE4CB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293626"/>
            <a:ext cx="8299979" cy="13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4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29221-B964-19B4-AC0C-B6F7CF6B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HA lesbar und schreibbar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9C607F-E1D0-7409-6BF8-7D9B2A6D5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45EB4D-5495-5BE7-E03F-A17EA2DD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01" y="1196752"/>
            <a:ext cx="6235896" cy="10888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BCDC29-7114-C66A-35DB-707F9B993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5" y="2381672"/>
            <a:ext cx="8026958" cy="37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5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B8BE3-E83F-2871-882B-D65246DC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Anregungen für die Miniprojekte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D15B12-9538-2DA1-E5CE-7E84CDF52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Zigbee</a:t>
            </a:r>
            <a:r>
              <a:rPr lang="de-AT" sz="2000" dirty="0"/>
              <a:t> Experimente</a:t>
            </a:r>
          </a:p>
          <a:p>
            <a:pPr lvl="1"/>
            <a:r>
              <a:rPr lang="de-AT" sz="1800" dirty="0" err="1"/>
              <a:t>Sonoff</a:t>
            </a:r>
            <a:r>
              <a:rPr lang="de-AT" sz="1800" dirty="0"/>
              <a:t> oder Ethernet-</a:t>
            </a:r>
            <a:r>
              <a:rPr lang="de-AT" sz="1800" dirty="0" err="1"/>
              <a:t>Zigbee</a:t>
            </a:r>
            <a:r>
              <a:rPr lang="de-AT" sz="1800" dirty="0"/>
              <a:t> Stick</a:t>
            </a:r>
          </a:p>
          <a:p>
            <a:pPr lvl="1"/>
            <a:r>
              <a:rPr lang="de-AT" sz="1800" dirty="0"/>
              <a:t>Verschiedene Sensoren/Aktoren</a:t>
            </a:r>
          </a:p>
          <a:p>
            <a:r>
              <a:rPr lang="de-AT" sz="2000" dirty="0"/>
              <a:t>Pflanzenbetreuung mit </a:t>
            </a:r>
            <a:r>
              <a:rPr lang="de-AT" sz="2000" dirty="0" err="1"/>
              <a:t>Bluetoothproxy</a:t>
            </a:r>
            <a:r>
              <a:rPr lang="de-AT" sz="2000" dirty="0"/>
              <a:t>, </a:t>
            </a:r>
            <a:r>
              <a:rPr lang="de-AT" sz="2000" dirty="0" err="1"/>
              <a:t>Zigbee</a:t>
            </a:r>
            <a:r>
              <a:rPr lang="de-AT" sz="2000" dirty="0"/>
              <a:t> oder 433MHz</a:t>
            </a:r>
          </a:p>
          <a:p>
            <a:r>
              <a:rPr lang="de-AT" sz="2000" dirty="0" err="1"/>
              <a:t>ESPHome</a:t>
            </a:r>
            <a:r>
              <a:rPr lang="de-AT" sz="2000" dirty="0"/>
              <a:t> mit OLED und verschiedenen Sensoren/Aktoren</a:t>
            </a:r>
          </a:p>
          <a:p>
            <a:pPr lvl="1"/>
            <a:r>
              <a:rPr lang="de-AT" sz="1800" dirty="0"/>
              <a:t>Radarsensoren mit Zonen oder Kfz-tauglich</a:t>
            </a:r>
          </a:p>
          <a:p>
            <a:pPr lvl="1"/>
            <a:r>
              <a:rPr lang="de-AT" sz="1800" dirty="0"/>
              <a:t>ESP32-Kamera</a:t>
            </a:r>
          </a:p>
          <a:p>
            <a:pPr lvl="1"/>
            <a:r>
              <a:rPr lang="de-AT" sz="1800" dirty="0" err="1"/>
              <a:t>Airquality</a:t>
            </a:r>
            <a:r>
              <a:rPr lang="de-AT" sz="1800" dirty="0"/>
              <a:t>-Sensor (BME680)</a:t>
            </a:r>
          </a:p>
          <a:p>
            <a:pPr lvl="1"/>
            <a:r>
              <a:rPr lang="de-AT" sz="1800" dirty="0" err="1"/>
              <a:t>NiLi</a:t>
            </a:r>
            <a:r>
              <a:rPr lang="de-AT" sz="1800" dirty="0"/>
              <a:t> Sensorboxen</a:t>
            </a:r>
          </a:p>
          <a:p>
            <a:r>
              <a:rPr lang="de-AT" sz="2000" dirty="0" err="1"/>
              <a:t>Annke</a:t>
            </a:r>
            <a:r>
              <a:rPr lang="de-AT" sz="2000" dirty="0"/>
              <a:t>-Kamera und Coral-Stick (</a:t>
            </a:r>
            <a:r>
              <a:rPr lang="de-AT" sz="2000" dirty="0" err="1"/>
              <a:t>Frigate</a:t>
            </a:r>
            <a:r>
              <a:rPr lang="de-AT" sz="2000" dirty="0"/>
              <a:t>)</a:t>
            </a:r>
          </a:p>
          <a:p>
            <a:r>
              <a:rPr lang="de-AT" sz="2000" dirty="0" err="1"/>
              <a:t>Ulanzi</a:t>
            </a:r>
            <a:r>
              <a:rPr lang="de-AT" sz="2000" dirty="0"/>
              <a:t> Desktop Clock (</a:t>
            </a:r>
            <a:r>
              <a:rPr lang="de-AT" sz="2000" dirty="0">
                <a:hlinkClick r:id="rId2"/>
              </a:rPr>
              <a:t>https://blakadder.com/esphome-pixel-clock/</a:t>
            </a:r>
            <a:r>
              <a:rPr lang="de-AT" sz="2000" dirty="0"/>
              <a:t>)</a:t>
            </a:r>
          </a:p>
          <a:p>
            <a:r>
              <a:rPr lang="de-AT" sz="2000" dirty="0"/>
              <a:t>Experimente mit eigener Hardware</a:t>
            </a:r>
          </a:p>
        </p:txBody>
      </p:sp>
    </p:spTree>
    <p:extLst>
      <p:ext uri="{BB962C8B-B14F-4D97-AF65-F5344CB8AC3E}">
        <p14:creationId xmlns:p14="http://schemas.microsoft.com/office/powerpoint/2010/main" val="297958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FA599-D586-C9D4-056D-4CFBDFAE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 CLI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D8228-4A1B-669B-5EB5-1D63A54DE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Verzeichnis für Beispiele anlegen</a:t>
            </a:r>
          </a:p>
          <a:p>
            <a:r>
              <a:rPr lang="de-AT" dirty="0"/>
              <a:t>Datei </a:t>
            </a:r>
            <a:r>
              <a:rPr lang="de-AT" dirty="0" err="1"/>
              <a:t>secrets.yam</a:t>
            </a:r>
            <a:r>
              <a:rPr lang="de-AT" dirty="0"/>
              <a:t> verwaltet </a:t>
            </a:r>
            <a:r>
              <a:rPr lang="de-AT" dirty="0" err="1"/>
              <a:t>Permissions</a:t>
            </a:r>
            <a:endParaRPr lang="de-AT" dirty="0"/>
          </a:p>
          <a:p>
            <a:pPr lvl="1"/>
            <a:r>
              <a:rPr lang="de-AT" dirty="0"/>
              <a:t>Liegt als s3cr3ts.yaml auf </a:t>
            </a:r>
            <a:r>
              <a:rPr lang="de-AT" dirty="0" err="1"/>
              <a:t>Github</a:t>
            </a:r>
            <a:endParaRPr lang="de-AT" dirty="0"/>
          </a:p>
          <a:p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50E654-7718-C15E-E0E3-78EE9454F9C9}"/>
              </a:ext>
            </a:extLst>
          </p:cNvPr>
          <p:cNvSpPr txBox="1"/>
          <p:nvPr/>
        </p:nvSpPr>
        <p:spPr>
          <a:xfrm rot="20109396">
            <a:off x="8010284" y="592371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AA1658-2491-9E6D-B6A3-CE7DA10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852936"/>
            <a:ext cx="5510204" cy="27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33EB0-6770-6455-24BE-61DE187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 CLI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BFD776-BA06-6B4B-136B-357C2A453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Wenn Installation über Web-Serial Probleme macht</a:t>
            </a:r>
          </a:p>
          <a:p>
            <a:pPr lvl="1"/>
            <a:r>
              <a:rPr lang="de-AT" dirty="0"/>
              <a:t>Schlechte Beobachtbarkeit des Ablaufs</a:t>
            </a:r>
          </a:p>
          <a:p>
            <a:r>
              <a:rPr lang="de-AT" dirty="0"/>
              <a:t>Installation</a:t>
            </a:r>
          </a:p>
          <a:p>
            <a:pPr lvl="1"/>
            <a:r>
              <a:rPr lang="de-AT" dirty="0">
                <a:hlinkClick r:id="rId3"/>
              </a:rPr>
              <a:t>https://esphome.io/guides/installing_esphome</a:t>
            </a:r>
            <a:r>
              <a:rPr lang="de-AT" dirty="0"/>
              <a:t>  </a:t>
            </a:r>
          </a:p>
          <a:p>
            <a:pPr lvl="1"/>
            <a:r>
              <a:rPr lang="de-AT" dirty="0"/>
              <a:t>pip3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esphome</a:t>
            </a:r>
            <a:endParaRPr lang="de-AT" dirty="0"/>
          </a:p>
          <a:p>
            <a:pPr lvl="1"/>
            <a:r>
              <a:rPr lang="de-AT" dirty="0"/>
              <a:t>Update: </a:t>
            </a:r>
            <a:r>
              <a:rPr lang="de-AT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pip3 </a:t>
            </a:r>
            <a:r>
              <a:rPr lang="de-A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de-AT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AT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esphome</a:t>
            </a:r>
            <a:r>
              <a:rPr lang="de-AT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-U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Ergebnis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B48A5E-8386-3A75-71A5-A61C4335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157192"/>
            <a:ext cx="7868132" cy="5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7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AF89E-72E3-05FB-B158-08D8139D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Template </a:t>
            </a:r>
            <a:r>
              <a:rPr lang="de-AT" dirty="0" err="1"/>
              <a:t>flashen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7CA7C-0E65-CFDA-3953-9AF3DFC0A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Template aus </a:t>
            </a:r>
            <a:r>
              <a:rPr lang="de-AT" sz="2400" dirty="0" err="1"/>
              <a:t>Github</a:t>
            </a:r>
            <a:r>
              <a:rPr lang="de-AT" sz="2400" dirty="0"/>
              <a:t> herunterladen</a:t>
            </a:r>
          </a:p>
          <a:p>
            <a:r>
              <a:rPr lang="de-AT" sz="2400" dirty="0"/>
              <a:t>Secrets anpassen</a:t>
            </a:r>
          </a:p>
          <a:p>
            <a:r>
              <a:rPr lang="de-AT" sz="2400" dirty="0"/>
              <a:t>„</a:t>
            </a:r>
            <a:r>
              <a:rPr lang="de-AT" sz="2400" dirty="0" err="1"/>
              <a:t>your_name</a:t>
            </a:r>
            <a:r>
              <a:rPr lang="de-AT" sz="2400" dirty="0"/>
              <a:t>“ durch eigenen Namen ersetzen</a:t>
            </a:r>
          </a:p>
          <a:p>
            <a:endParaRPr lang="de-AT" sz="2400" dirty="0"/>
          </a:p>
          <a:p>
            <a:r>
              <a:rPr lang="de-AT" sz="2400" dirty="0" err="1"/>
              <a:t>Compile</a:t>
            </a:r>
            <a:r>
              <a:rPr lang="de-AT" sz="2400" dirty="0"/>
              <a:t>: 	</a:t>
            </a:r>
            <a:r>
              <a:rPr lang="de-AT" sz="2400" dirty="0" err="1"/>
              <a:t>esphome</a:t>
            </a:r>
            <a:r>
              <a:rPr lang="de-AT" sz="2400" dirty="0"/>
              <a:t> </a:t>
            </a:r>
            <a:r>
              <a:rPr lang="de-AT" sz="2400" dirty="0" err="1"/>
              <a:t>compile</a:t>
            </a:r>
            <a:r>
              <a:rPr lang="de-AT" sz="2400" dirty="0"/>
              <a:t> .\01_esp32_template.yaml</a:t>
            </a:r>
          </a:p>
          <a:p>
            <a:r>
              <a:rPr lang="de-AT" sz="2400" dirty="0"/>
              <a:t>Flash: 	</a:t>
            </a:r>
            <a:r>
              <a:rPr lang="de-AT" sz="2400" dirty="0" err="1"/>
              <a:t>esphome</a:t>
            </a:r>
            <a:r>
              <a:rPr lang="de-AT" sz="2400" dirty="0"/>
              <a:t> </a:t>
            </a:r>
            <a:r>
              <a:rPr lang="de-AT" sz="2400" dirty="0" err="1"/>
              <a:t>upload</a:t>
            </a:r>
            <a:r>
              <a:rPr lang="de-AT" sz="2400" dirty="0"/>
              <a:t> .\01_esp32_template.yaml</a:t>
            </a:r>
          </a:p>
          <a:p>
            <a:r>
              <a:rPr lang="de-AT" sz="2400" dirty="0"/>
              <a:t>Log: 	</a:t>
            </a:r>
            <a:r>
              <a:rPr lang="de-AT" sz="2400" dirty="0" err="1"/>
              <a:t>esphome</a:t>
            </a:r>
            <a:r>
              <a:rPr lang="de-AT" sz="2400" dirty="0"/>
              <a:t> logs .\01_esp32_template.yaml</a:t>
            </a:r>
          </a:p>
          <a:p>
            <a:endParaRPr lang="de-AT" sz="2400" dirty="0"/>
          </a:p>
          <a:p>
            <a:r>
              <a:rPr lang="de-AT" sz="2400" dirty="0"/>
              <a:t>All:		</a:t>
            </a:r>
            <a:r>
              <a:rPr lang="de-AT" sz="2400" dirty="0" err="1"/>
              <a:t>esphome</a:t>
            </a:r>
            <a:r>
              <a:rPr lang="de-AT" sz="2400" dirty="0"/>
              <a:t> </a:t>
            </a:r>
            <a:r>
              <a:rPr lang="de-AT" sz="2400" dirty="0" err="1"/>
              <a:t>run</a:t>
            </a:r>
            <a:r>
              <a:rPr lang="de-AT" sz="2400" dirty="0"/>
              <a:t> .\01_esp32_template.yaml</a:t>
            </a:r>
          </a:p>
          <a:p>
            <a:endParaRPr lang="de-AT" sz="2400" dirty="0"/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13617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1D92-CE29-A2CB-4F42-DF1D1323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0CC81C-459A-7D4B-8346-4F877D0D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9F5E1A-B719-AAD3-C820-B9372105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8064896" cy="37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9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20F0B-9D6E-234F-9A9F-637C9A95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Kontrolle über Browser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F980B-7926-DEE7-E825-28807951B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507404-577E-A023-0614-AB03CB42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23" y="1268413"/>
            <a:ext cx="7920880" cy="19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3098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1964</Words>
  <Application>Microsoft Office PowerPoint</Application>
  <PresentationFormat>Bildschirmpräsentation (4:3)</PresentationFormat>
  <Paragraphs>235</Paragraphs>
  <Slides>44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Calibri</vt:lpstr>
      <vt:lpstr>Symbol</vt:lpstr>
      <vt:lpstr>Wingdings</vt:lpstr>
      <vt:lpstr>2_Larissa</vt:lpstr>
      <vt:lpstr>ZoneGuard</vt:lpstr>
      <vt:lpstr>Start - Infrastruktur</vt:lpstr>
      <vt:lpstr>Verwendete Hardware – ESP32</vt:lpstr>
      <vt:lpstr>USB-C</vt:lpstr>
      <vt:lpstr>ESPHome CLI </vt:lpstr>
      <vt:lpstr>EspHome CLI</vt:lpstr>
      <vt:lpstr>Template flashen</vt:lpstr>
      <vt:lpstr>PowerPoint-Präsentation</vt:lpstr>
      <vt:lpstr>Kontrolle über Browser</vt:lpstr>
      <vt:lpstr>RGB-LED Modul</vt:lpstr>
      <vt:lpstr>Starten  Log</vt:lpstr>
      <vt:lpstr>Wieder Kontrolle über Web …</vt:lpstr>
      <vt:lpstr>… und über MQTT</vt:lpstr>
      <vt:lpstr>Radar Bewegungsmelder von HiLink</vt:lpstr>
      <vt:lpstr>Standardmodelle</vt:lpstr>
      <vt:lpstr>Spezialmodelle</vt:lpstr>
      <vt:lpstr>LD2410 - LD2410B - LD2410C</vt:lpstr>
      <vt:lpstr>LD2410B – Mit Bluetooth</vt:lpstr>
      <vt:lpstr>LD2410C – einfacheres Pinout</vt:lpstr>
      <vt:lpstr>LD2410S</vt:lpstr>
      <vt:lpstr>LD2410S</vt:lpstr>
      <vt:lpstr>Ganz neu LD2412</vt:lpstr>
      <vt:lpstr>Liefert Werte</vt:lpstr>
      <vt:lpstr>Radar-Bewegungsmelder LD2420</vt:lpstr>
      <vt:lpstr>Zonenwächter</vt:lpstr>
      <vt:lpstr>zone_guard.yaml abhängig vom Modul</vt:lpstr>
      <vt:lpstr>LD2420 mit angepassten Substitutions</vt:lpstr>
      <vt:lpstr>Einbindung in Home Assistant</vt:lpstr>
      <vt:lpstr>Automatisierung - Anforderungen</vt:lpstr>
      <vt:lpstr>Realisierung über HA-Automation</vt:lpstr>
      <vt:lpstr>Zweite Variante ESPHome mit YAML</vt:lpstr>
      <vt:lpstr>Beispiel NiLi-Sensorbox</vt:lpstr>
      <vt:lpstr>Angelehnt an HA-YAML</vt:lpstr>
      <vt:lpstr>Ohne API nur über MQTT</vt:lpstr>
      <vt:lpstr>LED Ansteuerung</vt:lpstr>
      <vt:lpstr>Fragment für die Logik</vt:lpstr>
      <vt:lpstr>Presence-Sensor schaltet LED aus</vt:lpstr>
      <vt:lpstr>Erweiterte Anforderungen</vt:lpstr>
      <vt:lpstr>Threshold über MQTT setzen</vt:lpstr>
      <vt:lpstr>Threshold über Mqtt setzen</vt:lpstr>
      <vt:lpstr>Über Web kontrollieren …</vt:lpstr>
      <vt:lpstr>… und auch über ESPHome Log</vt:lpstr>
      <vt:lpstr>Über HA lesbar und schreibbar</vt:lpstr>
      <vt:lpstr>Anregungen für die Miniprojekte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907</cp:revision>
  <dcterms:created xsi:type="dcterms:W3CDTF">2011-08-18T07:37:01Z</dcterms:created>
  <dcterms:modified xsi:type="dcterms:W3CDTF">2025-04-04T10:30:41Z</dcterms:modified>
</cp:coreProperties>
</file>